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notesMasterIdLst>
    <p:notesMasterId r:id="rId27"/>
  </p:notesMasterIdLst>
  <p:handoutMasterIdLst>
    <p:handoutMasterId r:id="rId28"/>
  </p:handoutMasterIdLst>
  <p:sldIdLst>
    <p:sldId id="256" r:id="rId3"/>
    <p:sldId id="266" r:id="rId4"/>
    <p:sldId id="294" r:id="rId5"/>
    <p:sldId id="296" r:id="rId6"/>
    <p:sldId id="287" r:id="rId7"/>
    <p:sldId id="290" r:id="rId8"/>
    <p:sldId id="289" r:id="rId9"/>
    <p:sldId id="299" r:id="rId10"/>
    <p:sldId id="288" r:id="rId11"/>
    <p:sldId id="302" r:id="rId12"/>
    <p:sldId id="297" r:id="rId13"/>
    <p:sldId id="301" r:id="rId14"/>
    <p:sldId id="280" r:id="rId15"/>
    <p:sldId id="285" r:id="rId16"/>
    <p:sldId id="284" r:id="rId17"/>
    <p:sldId id="298" r:id="rId18"/>
    <p:sldId id="303" r:id="rId19"/>
    <p:sldId id="304" r:id="rId20"/>
    <p:sldId id="305" r:id="rId21"/>
    <p:sldId id="300" r:id="rId22"/>
    <p:sldId id="291" r:id="rId23"/>
    <p:sldId id="306" r:id="rId24"/>
    <p:sldId id="292" r:id="rId25"/>
    <p:sldId id="295" r:id="rId26"/>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ndy" initials="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86" autoAdjust="0"/>
    <p:restoredTop sz="72000" autoAdjust="0"/>
  </p:normalViewPr>
  <p:slideViewPr>
    <p:cSldViewPr snapToGrid="0">
      <p:cViewPr varScale="1">
        <p:scale>
          <a:sx n="57" d="100"/>
          <a:sy n="57" d="100"/>
        </p:scale>
        <p:origin x="1290" y="72"/>
      </p:cViewPr>
      <p:guideLst>
        <p:guide orient="horz" pos="2160"/>
        <p:guide pos="3840"/>
      </p:guideLst>
    </p:cSldViewPr>
  </p:slideViewPr>
  <p:notesTextViewPr>
    <p:cViewPr>
      <p:scale>
        <a:sx n="1" d="1"/>
        <a:sy n="1" d="1"/>
      </p:scale>
      <p:origin x="0" y="0"/>
    </p:cViewPr>
  </p:notesTextViewPr>
  <p:notesViewPr>
    <p:cSldViewPr snapToGrid="0">
      <p:cViewPr varScale="1">
        <p:scale>
          <a:sx n="56" d="100"/>
          <a:sy n="56" d="100"/>
        </p:scale>
        <p:origin x="2856" y="72"/>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1E470378-DF77-4CBB-8AEA-18F4E5BA311C}" type="datetimeFigureOut">
              <a:rPr lang="en-US" smtClean="0"/>
              <a:t>9/12/2016</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421A4973-0402-42AB-B3D1-686D9B50C85E}" type="slidenum">
              <a:rPr lang="en-US" smtClean="0"/>
              <a:t>‹#›</a:t>
            </a:fld>
            <a:endParaRPr lang="en-US"/>
          </a:p>
        </p:txBody>
      </p:sp>
    </p:spTree>
    <p:extLst>
      <p:ext uri="{BB962C8B-B14F-4D97-AF65-F5344CB8AC3E}">
        <p14:creationId xmlns:p14="http://schemas.microsoft.com/office/powerpoint/2010/main" val="23076689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518BA53A-9333-46D2-9734-85BF4FEF393E}" type="datetimeFigureOut">
              <a:rPr lang="en-US" smtClean="0"/>
              <a:pPr/>
              <a:t>9/12/2016</a:t>
            </a:fld>
            <a:endParaRPr lang="en-US"/>
          </a:p>
        </p:txBody>
      </p:sp>
      <p:sp>
        <p:nvSpPr>
          <p:cNvPr id="4" name="Slide Image Placeholder 3"/>
          <p:cNvSpPr>
            <a:spLocks noGrp="1" noRot="1" noChangeAspect="1"/>
          </p:cNvSpPr>
          <p:nvPr>
            <p:ph type="sldImg" idx="2"/>
          </p:nvPr>
        </p:nvSpPr>
        <p:spPr>
          <a:xfrm>
            <a:off x="407988" y="698500"/>
            <a:ext cx="6207125"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39A556CF-9425-4402-985E-92FF1B97F47B}" type="slidenum">
              <a:rPr lang="en-US" smtClean="0"/>
              <a:pPr/>
              <a:t>‹#›</a:t>
            </a:fld>
            <a:endParaRPr lang="en-US"/>
          </a:p>
        </p:txBody>
      </p:sp>
    </p:spTree>
    <p:extLst>
      <p:ext uri="{BB962C8B-B14F-4D97-AF65-F5344CB8AC3E}">
        <p14:creationId xmlns:p14="http://schemas.microsoft.com/office/powerpoint/2010/main" val="900332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9A556CF-9425-4402-985E-92FF1B97F47B}" type="slidenum">
              <a:rPr lang="en-US" smtClean="0"/>
              <a:pPr/>
              <a:t>1</a:t>
            </a:fld>
            <a:endParaRPr lang="en-US"/>
          </a:p>
        </p:txBody>
      </p:sp>
    </p:spTree>
    <p:extLst>
      <p:ext uri="{BB962C8B-B14F-4D97-AF65-F5344CB8AC3E}">
        <p14:creationId xmlns:p14="http://schemas.microsoft.com/office/powerpoint/2010/main" val="16445809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latin typeface="Arial" pitchFamily="34" charset="0"/>
                <a:cs typeface="Arial" pitchFamily="34" charset="0"/>
              </a:rPr>
              <a:t>Ask students how</a:t>
            </a:r>
            <a:r>
              <a:rPr lang="en-US" i="1" baseline="0" dirty="0" smtClean="0">
                <a:latin typeface="Arial" pitchFamily="34" charset="0"/>
                <a:cs typeface="Arial" pitchFamily="34" charset="0"/>
              </a:rPr>
              <a:t> these items could identify a patient</a:t>
            </a:r>
            <a:endParaRPr lang="en-US" i="1" dirty="0" smtClean="0">
              <a:latin typeface="Arial" pitchFamily="34" charset="0"/>
              <a:cs typeface="Arial" pitchFamily="34" charset="0"/>
            </a:endParaRPr>
          </a:p>
          <a:p>
            <a:endParaRPr lang="en-US" i="1" dirty="0"/>
          </a:p>
          <a:p>
            <a:pPr marL="466618" indent="-466618">
              <a:buFont typeface="Arial" panose="020B0604020202020204" pitchFamily="34" charset="0"/>
              <a:buChar char="•"/>
            </a:pPr>
            <a:r>
              <a:rPr lang="en-US" i="1" dirty="0" smtClean="0">
                <a:latin typeface="Arial" panose="020B0604020202020204" pitchFamily="34" charset="0"/>
                <a:cs typeface="Arial" panose="020B0604020202020204" pitchFamily="34" charset="0"/>
              </a:rPr>
              <a:t>Names</a:t>
            </a:r>
          </a:p>
          <a:p>
            <a:pPr marL="466618" indent="-466618">
              <a:buFont typeface="Arial" panose="020B0604020202020204" pitchFamily="34" charset="0"/>
              <a:buChar char="•"/>
            </a:pPr>
            <a:r>
              <a:rPr lang="en-US" i="1" dirty="0" smtClean="0">
                <a:latin typeface="Arial" panose="020B0604020202020204" pitchFamily="34" charset="0"/>
                <a:cs typeface="Arial" panose="020B0604020202020204" pitchFamily="34" charset="0"/>
              </a:rPr>
              <a:t>Dates relating to patient</a:t>
            </a:r>
          </a:p>
          <a:p>
            <a:pPr marL="466618" indent="-466618">
              <a:buFont typeface="Arial" panose="020B0604020202020204" pitchFamily="34" charset="0"/>
              <a:buChar char="•"/>
            </a:pPr>
            <a:r>
              <a:rPr lang="en-US" i="1" dirty="0" smtClean="0">
                <a:latin typeface="Arial" panose="020B0604020202020204" pitchFamily="34" charset="0"/>
                <a:cs typeface="Arial" panose="020B0604020202020204" pitchFamily="34" charset="0"/>
              </a:rPr>
              <a:t>Telephone numbers, addresses, contacts</a:t>
            </a:r>
          </a:p>
          <a:p>
            <a:pPr marL="466618" indent="-466618">
              <a:buFont typeface="Arial" panose="020B0604020202020204" pitchFamily="34" charset="0"/>
              <a:buChar char="•"/>
            </a:pPr>
            <a:r>
              <a:rPr lang="en-US" i="1" dirty="0" smtClean="0">
                <a:latin typeface="Arial" panose="020B0604020202020204" pitchFamily="34" charset="0"/>
                <a:cs typeface="Arial" panose="020B0604020202020204" pitchFamily="34" charset="0"/>
              </a:rPr>
              <a:t>Social security numbers</a:t>
            </a:r>
          </a:p>
          <a:p>
            <a:pPr marL="466618" indent="-466618">
              <a:buFont typeface="Arial" panose="020B0604020202020204" pitchFamily="34" charset="0"/>
              <a:buChar char="•"/>
            </a:pPr>
            <a:r>
              <a:rPr lang="en-US" i="1" dirty="0" smtClean="0">
                <a:latin typeface="Arial" panose="020B0604020202020204" pitchFamily="34" charset="0"/>
                <a:cs typeface="Arial" panose="020B0604020202020204" pitchFamily="34" charset="0"/>
              </a:rPr>
              <a:t>Medical record numbers</a:t>
            </a:r>
          </a:p>
          <a:p>
            <a:pPr marL="466618" indent="-466618">
              <a:buFont typeface="Arial" panose="020B0604020202020204" pitchFamily="34" charset="0"/>
              <a:buChar char="•"/>
            </a:pPr>
            <a:r>
              <a:rPr lang="en-US" i="1" dirty="0" smtClean="0">
                <a:latin typeface="Arial" panose="020B0604020202020204" pitchFamily="34" charset="0"/>
                <a:cs typeface="Arial" panose="020B0604020202020204" pitchFamily="34" charset="0"/>
              </a:rPr>
              <a:t>Photographs</a:t>
            </a:r>
          </a:p>
          <a:p>
            <a:pPr marL="466618" indent="-466618">
              <a:buFont typeface="Arial" panose="020B0604020202020204" pitchFamily="34" charset="0"/>
              <a:buChar char="•"/>
            </a:pPr>
            <a:r>
              <a:rPr lang="en-US" i="1" dirty="0" smtClean="0">
                <a:latin typeface="Arial" panose="020B0604020202020204" pitchFamily="34" charset="0"/>
                <a:cs typeface="Arial" panose="020B0604020202020204" pitchFamily="34" charset="0"/>
              </a:rPr>
              <a:t>Finger and voice prints</a:t>
            </a:r>
          </a:p>
          <a:p>
            <a:pPr marL="466618" indent="-466618">
              <a:buFont typeface="Arial" panose="020B0604020202020204" pitchFamily="34" charset="0"/>
              <a:buChar char="•"/>
            </a:pPr>
            <a:r>
              <a:rPr lang="en-US" i="1" dirty="0" smtClean="0">
                <a:latin typeface="Arial" panose="020B0604020202020204" pitchFamily="34" charset="0"/>
                <a:cs typeface="Arial" panose="020B0604020202020204" pitchFamily="34" charset="0"/>
              </a:rPr>
              <a:t>Any other unique identifying number – their insurance policy number</a:t>
            </a:r>
          </a:p>
          <a:p>
            <a:endParaRPr lang="en-US" dirty="0"/>
          </a:p>
        </p:txBody>
      </p:sp>
      <p:sp>
        <p:nvSpPr>
          <p:cNvPr id="4" name="Slide Number Placeholder 3"/>
          <p:cNvSpPr>
            <a:spLocks noGrp="1"/>
          </p:cNvSpPr>
          <p:nvPr>
            <p:ph type="sldNum" sz="quarter" idx="10"/>
          </p:nvPr>
        </p:nvSpPr>
        <p:spPr/>
        <p:txBody>
          <a:bodyPr/>
          <a:lstStyle/>
          <a:p>
            <a:fld id="{39A556CF-9425-4402-985E-92FF1B97F47B}" type="slidenum">
              <a:rPr lang="en-US" smtClean="0"/>
              <a:pPr/>
              <a:t>10</a:t>
            </a:fld>
            <a:endParaRPr lang="en-US"/>
          </a:p>
        </p:txBody>
      </p:sp>
    </p:spTree>
    <p:extLst>
      <p:ext uri="{BB962C8B-B14F-4D97-AF65-F5344CB8AC3E}">
        <p14:creationId xmlns:p14="http://schemas.microsoft.com/office/powerpoint/2010/main" val="26642767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3237">
              <a:defRPr/>
            </a:pPr>
            <a:r>
              <a:rPr lang="en-US" b="1" dirty="0" smtClean="0">
                <a:solidFill>
                  <a:srgbClr val="0066FF"/>
                </a:solidFill>
                <a:ea typeface="ヒラギノ角ゴ Pro W3" charset="-128"/>
              </a:rPr>
              <a:t>Minimum necessary standard</a:t>
            </a:r>
            <a:r>
              <a:rPr lang="en-US" dirty="0" smtClean="0">
                <a:solidFill>
                  <a:srgbClr val="0066FF"/>
                </a:solidFill>
                <a:ea typeface="ヒラギノ角ゴ Pro W3" charset="-128"/>
              </a:rPr>
              <a:t>—principle of using reasonable safeguards to disclose PHI only to the extent needed</a:t>
            </a:r>
          </a:p>
          <a:p>
            <a:pPr defTabSz="933237">
              <a:defRPr/>
            </a:pPr>
            <a:endParaRPr lang="en-US" dirty="0" smtClean="0">
              <a:solidFill>
                <a:srgbClr val="0066FF"/>
              </a:solidFill>
              <a:ea typeface="ヒラギノ角ゴ Pro W3" charset="-128"/>
            </a:endParaRPr>
          </a:p>
          <a:p>
            <a:pPr defTabSz="933237">
              <a:defRPr/>
            </a:pPr>
            <a:r>
              <a:rPr lang="en-US" i="1" dirty="0" smtClean="0">
                <a:solidFill>
                  <a:srgbClr val="0066FF"/>
                </a:solidFill>
                <a:ea typeface="ヒラギノ角ゴ Pro W3" charset="-128"/>
              </a:rPr>
              <a:t>Provide</a:t>
            </a:r>
            <a:r>
              <a:rPr lang="en-US" i="1" baseline="0" dirty="0" smtClean="0">
                <a:solidFill>
                  <a:srgbClr val="0066FF"/>
                </a:solidFill>
                <a:ea typeface="ヒラギノ角ゴ Pro W3" charset="-128"/>
              </a:rPr>
              <a:t> a scenario to illustrate sharing minimum information – PCP is seeing a patient for an annual exam, she believes the patient may be suffering from a respiratory condition.  The patient also had a broken femur last year, gout the year before and cataract surgery the year before that.  This patient has been coming to this office for 10 years.  Is the entire chart released to the pulmonologist?  Why or Why not?  If so what should be sent.  - Answer:  Only those notes that are related to the PCP’s concern about potential respiratory issues.</a:t>
            </a:r>
            <a:endParaRPr lang="en-US" i="1" dirty="0" smtClean="0">
              <a:solidFill>
                <a:srgbClr val="0066FF"/>
              </a:solidFill>
              <a:ea typeface="ヒラギノ角ゴ Pro W3" charset="-128"/>
            </a:endParaRPr>
          </a:p>
          <a:p>
            <a:endParaRPr lang="en-US" dirty="0"/>
          </a:p>
        </p:txBody>
      </p:sp>
      <p:sp>
        <p:nvSpPr>
          <p:cNvPr id="4" name="Slide Number Placeholder 3"/>
          <p:cNvSpPr>
            <a:spLocks noGrp="1"/>
          </p:cNvSpPr>
          <p:nvPr>
            <p:ph type="sldNum" sz="quarter" idx="10"/>
          </p:nvPr>
        </p:nvSpPr>
        <p:spPr/>
        <p:txBody>
          <a:bodyPr/>
          <a:lstStyle/>
          <a:p>
            <a:fld id="{39A556CF-9425-4402-985E-92FF1B97F47B}" type="slidenum">
              <a:rPr lang="en-US" smtClean="0"/>
              <a:pPr/>
              <a:t>11</a:t>
            </a:fld>
            <a:endParaRPr lang="en-US"/>
          </a:p>
        </p:txBody>
      </p:sp>
    </p:spTree>
    <p:extLst>
      <p:ext uri="{BB962C8B-B14F-4D97-AF65-F5344CB8AC3E}">
        <p14:creationId xmlns:p14="http://schemas.microsoft.com/office/powerpoint/2010/main" val="13609372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defTabSz="933237">
              <a:defRPr/>
            </a:pPr>
            <a:r>
              <a:rPr lang="en-US" b="1" dirty="0" smtClean="0">
                <a:solidFill>
                  <a:srgbClr val="0066FF"/>
                </a:solidFill>
                <a:ea typeface="ヒラギノ角ゴ Pro W3" charset="-128"/>
              </a:rPr>
              <a:t>Privacy</a:t>
            </a:r>
            <a:r>
              <a:rPr lang="en-US" b="1" baseline="0" dirty="0" smtClean="0">
                <a:solidFill>
                  <a:srgbClr val="0066FF"/>
                </a:solidFill>
                <a:ea typeface="ヒラギノ角ゴ Pro W3" charset="-128"/>
              </a:rPr>
              <a:t> Rule: Patient Rights</a:t>
            </a:r>
          </a:p>
          <a:p>
            <a:pPr defTabSz="933237">
              <a:defRPr/>
            </a:pPr>
            <a:endParaRPr lang="en-US" b="1" baseline="0" dirty="0" smtClean="0">
              <a:solidFill>
                <a:srgbClr val="0066FF"/>
              </a:solidFill>
              <a:ea typeface="ヒラギノ角ゴ Pro W3" charset="-128"/>
            </a:endParaRPr>
          </a:p>
          <a:p>
            <a:pPr defTabSz="933237">
              <a:defRPr/>
            </a:pPr>
            <a:r>
              <a:rPr lang="en-US" b="0" i="1" baseline="0" dirty="0" smtClean="0">
                <a:solidFill>
                  <a:srgbClr val="0066FF"/>
                </a:solidFill>
                <a:ea typeface="ヒラギノ角ゴ Pro W3" charset="-128"/>
              </a:rPr>
              <a:t>Ask students if they are routinely offered the HIPAA policy when they are a new patient.  Have any of them ever read it?  If available, give the students a sample NPP and go discuss it in class.</a:t>
            </a:r>
          </a:p>
          <a:p>
            <a:pPr defTabSz="933237">
              <a:defRPr/>
            </a:pPr>
            <a:endParaRPr lang="en-US" b="1" i="1" baseline="0" dirty="0" smtClean="0">
              <a:solidFill>
                <a:srgbClr val="0066FF"/>
              </a:solidFill>
              <a:ea typeface="ヒラギノ角ゴ Pro W3" charset="-128"/>
            </a:endParaRPr>
          </a:p>
          <a:p>
            <a:pPr defTabSz="933237">
              <a:defRPr/>
            </a:pPr>
            <a:r>
              <a:rPr lang="en-US" i="0" dirty="0" smtClean="0">
                <a:solidFill>
                  <a:srgbClr val="0066FF"/>
                </a:solidFill>
                <a:ea typeface="ヒラギノ角ゴ Pro W3" charset="-128"/>
              </a:rPr>
              <a:t>Many</a:t>
            </a:r>
            <a:r>
              <a:rPr lang="en-US" i="0" baseline="0" dirty="0" smtClean="0">
                <a:solidFill>
                  <a:srgbClr val="0066FF"/>
                </a:solidFill>
                <a:ea typeface="ヒラギノ角ゴ Pro W3" charset="-128"/>
              </a:rPr>
              <a:t> patient rights were standardized with the implementation of HIPAA</a:t>
            </a:r>
          </a:p>
          <a:p>
            <a:pPr defTabSz="933237">
              <a:defRPr/>
            </a:pPr>
            <a:endParaRPr lang="en-US" i="0" baseline="0" dirty="0" smtClean="0">
              <a:solidFill>
                <a:srgbClr val="0066FF"/>
              </a:solidFill>
              <a:ea typeface="ヒラギノ角ゴ Pro W3" charset="-128"/>
            </a:endParaRPr>
          </a:p>
          <a:p>
            <a:pPr defTabSz="933237">
              <a:defRPr/>
            </a:pPr>
            <a:r>
              <a:rPr lang="en-US" i="0" baseline="0" dirty="0" smtClean="0">
                <a:solidFill>
                  <a:srgbClr val="0066FF"/>
                </a:solidFill>
                <a:ea typeface="ヒラギノ角ゴ Pro W3" charset="-128"/>
              </a:rPr>
              <a:t>Some of the rights are:</a:t>
            </a:r>
          </a:p>
          <a:p>
            <a:pPr defTabSz="933237">
              <a:defRPr/>
            </a:pPr>
            <a:endParaRPr lang="en-US" i="0" baseline="0" dirty="0" smtClean="0">
              <a:solidFill>
                <a:srgbClr val="0066FF"/>
              </a:solidFill>
              <a:ea typeface="ヒラギノ角ゴ Pro W3" charset="-128"/>
            </a:endParaRPr>
          </a:p>
          <a:p>
            <a:pPr defTabSz="933237">
              <a:defRPr/>
            </a:pPr>
            <a:r>
              <a:rPr lang="en-US" i="0" baseline="0" dirty="0" smtClean="0">
                <a:solidFill>
                  <a:srgbClr val="0066FF"/>
                </a:solidFill>
                <a:ea typeface="ヒラギノ角ゴ Pro W3" charset="-128"/>
              </a:rPr>
              <a:t>Receiving a copy of the organization’s Notice of Privacy Practices which provides:</a:t>
            </a:r>
          </a:p>
          <a:p>
            <a:pPr marL="641600" lvl="1" indent="-174982" defTabSz="933237">
              <a:buFont typeface="Arial" panose="020B0604020202020204" pitchFamily="34" charset="0"/>
              <a:buChar char="•"/>
              <a:defRPr/>
            </a:pPr>
            <a:r>
              <a:rPr lang="en-US" i="0" baseline="0" dirty="0" smtClean="0">
                <a:solidFill>
                  <a:srgbClr val="0066FF"/>
                </a:solidFill>
                <a:ea typeface="ヒラギノ角ゴ Pro W3" charset="-128"/>
              </a:rPr>
              <a:t>Notice about how their health information will be used and disclosed</a:t>
            </a:r>
          </a:p>
          <a:p>
            <a:pPr marL="641600" lvl="1" indent="-174982" defTabSz="933237">
              <a:buFont typeface="Arial" panose="020B0604020202020204" pitchFamily="34" charset="0"/>
              <a:buChar char="•"/>
              <a:defRPr/>
            </a:pPr>
            <a:r>
              <a:rPr lang="en-US" i="0" dirty="0" smtClean="0">
                <a:solidFill>
                  <a:srgbClr val="0066FF"/>
                </a:solidFill>
                <a:ea typeface="ヒラギノ角ゴ Pro W3" charset="-128"/>
              </a:rPr>
              <a:t>Must be written in plain language,</a:t>
            </a:r>
            <a:r>
              <a:rPr lang="en-US" i="0" baseline="0" dirty="0" smtClean="0">
                <a:solidFill>
                  <a:srgbClr val="0066FF"/>
                </a:solidFill>
                <a:ea typeface="ヒラギノ角ゴ Pro W3" charset="-128"/>
              </a:rPr>
              <a:t> preferably in the patient’s primary language</a:t>
            </a:r>
          </a:p>
          <a:p>
            <a:pPr marL="641600" lvl="1" indent="-174982" defTabSz="933237">
              <a:buFont typeface="Arial" panose="020B0604020202020204" pitchFamily="34" charset="0"/>
              <a:buChar char="•"/>
              <a:defRPr/>
            </a:pPr>
            <a:r>
              <a:rPr lang="en-US" i="0" baseline="0" dirty="0" smtClean="0">
                <a:solidFill>
                  <a:srgbClr val="0066FF"/>
                </a:solidFill>
                <a:ea typeface="ヒラギノ角ゴ Pro W3" charset="-128"/>
              </a:rPr>
              <a:t>Must be offered to the patient at their first visit to the facility, if the NPP is updated it must be offered to all patients including established patients</a:t>
            </a:r>
          </a:p>
          <a:p>
            <a:pPr marL="641600" lvl="1" indent="-174982" defTabSz="933237">
              <a:buFont typeface="Arial" panose="020B0604020202020204" pitchFamily="34" charset="0"/>
              <a:buChar char="•"/>
              <a:defRPr/>
            </a:pPr>
            <a:r>
              <a:rPr lang="en-US" i="0" baseline="0" dirty="0" smtClean="0">
                <a:solidFill>
                  <a:srgbClr val="0066FF"/>
                </a:solidFill>
                <a:ea typeface="ヒラギノ角ゴ Pro W3" charset="-128"/>
              </a:rPr>
              <a:t>Must provide the name of the Privacy Officer at the facility who is responsible for education of staff, management of patient complaints and breaches of privacy or data</a:t>
            </a:r>
          </a:p>
          <a:p>
            <a:pPr marL="466618" lvl="1" defTabSz="933237">
              <a:defRPr/>
            </a:pPr>
            <a:endParaRPr lang="en-US" i="0" baseline="0" dirty="0" smtClean="0">
              <a:solidFill>
                <a:srgbClr val="0066FF"/>
              </a:solidFill>
              <a:ea typeface="ヒラギノ角ゴ Pro W3" charset="-128"/>
            </a:endParaRPr>
          </a:p>
          <a:p>
            <a:pPr defTabSz="933237">
              <a:defRPr/>
            </a:pPr>
            <a:r>
              <a:rPr lang="en-US" i="0" baseline="0" dirty="0" smtClean="0">
                <a:solidFill>
                  <a:srgbClr val="0066FF"/>
                </a:solidFill>
                <a:ea typeface="ヒラギノ角ゴ Pro W3" charset="-128"/>
              </a:rPr>
              <a:t>A copy of the patient’s record must be made available to them within 60 days of request, physicians have the rights to redact any information they deem harmful to the patient</a:t>
            </a:r>
          </a:p>
          <a:p>
            <a:pPr defTabSz="933237">
              <a:defRPr/>
            </a:pPr>
            <a:endParaRPr lang="en-US" i="0" baseline="0" dirty="0" smtClean="0">
              <a:solidFill>
                <a:srgbClr val="0066FF"/>
              </a:solidFill>
              <a:ea typeface="ヒラギノ角ゴ Pro W3" charset="-128"/>
            </a:endParaRPr>
          </a:p>
          <a:p>
            <a:pPr defTabSz="933237">
              <a:defRPr/>
            </a:pPr>
            <a:r>
              <a:rPr lang="en-US" i="0" baseline="0" dirty="0" smtClean="0">
                <a:solidFill>
                  <a:srgbClr val="0066FF"/>
                </a:solidFill>
                <a:ea typeface="ヒラギノ角ゴ Pro W3" charset="-128"/>
              </a:rPr>
              <a:t>A patient is entitled to receive an Accounting of Disclosures, which lists any outside organization that their information has been shared with in the last 2 years</a:t>
            </a:r>
          </a:p>
          <a:p>
            <a:pPr defTabSz="933237">
              <a:defRPr/>
            </a:pPr>
            <a:endParaRPr lang="en-US" i="0" baseline="0" dirty="0" smtClean="0">
              <a:solidFill>
                <a:srgbClr val="0066FF"/>
              </a:solidFill>
              <a:ea typeface="ヒラギノ角ゴ Pro W3" charset="-128"/>
            </a:endParaRPr>
          </a:p>
          <a:p>
            <a:pPr defTabSz="933237">
              <a:defRPr/>
            </a:pPr>
            <a:r>
              <a:rPr lang="en-US" i="0" baseline="0" dirty="0" smtClean="0">
                <a:solidFill>
                  <a:srgbClr val="0066FF"/>
                </a:solidFill>
                <a:ea typeface="ヒラギノ角ゴ Pro W3" charset="-128"/>
              </a:rPr>
              <a:t>If a patient notices an error in their chart they can request an amendment, in writing, for correction of their record or additional information that needs to be added.</a:t>
            </a:r>
          </a:p>
          <a:p>
            <a:pPr defTabSz="933237">
              <a:defRPr/>
            </a:pPr>
            <a:endParaRPr lang="en-US" i="0" baseline="0" dirty="0" smtClean="0">
              <a:solidFill>
                <a:srgbClr val="0066FF"/>
              </a:solidFill>
              <a:ea typeface="ヒラギノ角ゴ Pro W3" charset="-128"/>
            </a:endParaRPr>
          </a:p>
          <a:p>
            <a:pPr defTabSz="933237">
              <a:defRPr/>
            </a:pPr>
            <a:r>
              <a:rPr lang="en-US" i="0" baseline="0" dirty="0" smtClean="0">
                <a:solidFill>
                  <a:srgbClr val="0066FF"/>
                </a:solidFill>
                <a:ea typeface="ヒラギノ角ゴ Pro W3" charset="-128"/>
              </a:rPr>
              <a:t>A patient has the right to restrict access to their record both internal to the facility and external of the facility.</a:t>
            </a:r>
          </a:p>
          <a:p>
            <a:pPr defTabSz="933237">
              <a:defRPr/>
            </a:pPr>
            <a:endParaRPr lang="en-US" i="0" baseline="0" dirty="0" smtClean="0">
              <a:solidFill>
                <a:srgbClr val="0066FF"/>
              </a:solidFill>
              <a:ea typeface="ヒラギノ角ゴ Pro W3" charset="-128"/>
            </a:endParaRPr>
          </a:p>
          <a:p>
            <a:pPr defTabSz="933237">
              <a:defRPr/>
            </a:pPr>
            <a:r>
              <a:rPr lang="en-US" i="0" baseline="0" dirty="0" smtClean="0">
                <a:solidFill>
                  <a:srgbClr val="0066FF"/>
                </a:solidFill>
                <a:ea typeface="ヒラギノ角ゴ Pro W3" charset="-128"/>
              </a:rPr>
              <a:t>If a patient feels there is a breach in their privacy, they have the right to complain to the Privacy Officer of the facility.  They can also fie a compliant with the Office of Civil Rights, an agency within the Department of Health and Human Services.</a:t>
            </a:r>
          </a:p>
          <a:p>
            <a:pPr defTabSz="933237">
              <a:defRPr/>
            </a:pPr>
            <a:endParaRPr lang="en-US" i="0" dirty="0" smtClean="0">
              <a:solidFill>
                <a:srgbClr val="0066FF"/>
              </a:solidFill>
              <a:ea typeface="ヒラギノ角ゴ Pro W3" charset="-128"/>
            </a:endParaRPr>
          </a:p>
          <a:p>
            <a:endParaRPr lang="en-US" dirty="0"/>
          </a:p>
        </p:txBody>
      </p:sp>
      <p:sp>
        <p:nvSpPr>
          <p:cNvPr id="4" name="Slide Number Placeholder 3"/>
          <p:cNvSpPr>
            <a:spLocks noGrp="1"/>
          </p:cNvSpPr>
          <p:nvPr>
            <p:ph type="sldNum" sz="quarter" idx="10"/>
          </p:nvPr>
        </p:nvSpPr>
        <p:spPr/>
        <p:txBody>
          <a:bodyPr/>
          <a:lstStyle/>
          <a:p>
            <a:fld id="{39A556CF-9425-4402-985E-92FF1B97F47B}" type="slidenum">
              <a:rPr lang="en-US" smtClean="0"/>
              <a:pPr/>
              <a:t>12</a:t>
            </a:fld>
            <a:endParaRPr lang="en-US"/>
          </a:p>
        </p:txBody>
      </p:sp>
    </p:spTree>
    <p:extLst>
      <p:ext uri="{BB962C8B-B14F-4D97-AF65-F5344CB8AC3E}">
        <p14:creationId xmlns:p14="http://schemas.microsoft.com/office/powerpoint/2010/main" val="33457783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In </a:t>
            </a:r>
            <a:r>
              <a:rPr lang="en-US" dirty="0"/>
              <a:t>general, </a:t>
            </a:r>
            <a:r>
              <a:rPr lang="en-US" dirty="0" smtClean="0"/>
              <a:t>these are </a:t>
            </a:r>
            <a:r>
              <a:rPr lang="en-US" dirty="0"/>
              <a:t>the administrative </a:t>
            </a:r>
            <a:r>
              <a:rPr lang="en-US" dirty="0" smtClean="0"/>
              <a:t>functions that </a:t>
            </a:r>
            <a:r>
              <a:rPr lang="en-US" dirty="0"/>
              <a:t>should be implemented to meet the security standards. These include </a:t>
            </a:r>
            <a:r>
              <a:rPr lang="en-US" dirty="0" smtClean="0"/>
              <a:t>assignment </a:t>
            </a:r>
            <a:r>
              <a:rPr lang="en-US" dirty="0"/>
              <a:t>or delegation of security responsibility to an individual and security </a:t>
            </a:r>
            <a:r>
              <a:rPr lang="en-US" dirty="0" smtClean="0"/>
              <a:t>training </a:t>
            </a:r>
            <a:r>
              <a:rPr lang="en-US" dirty="0"/>
              <a:t>requirements. </a:t>
            </a:r>
            <a:endParaRPr lang="en-US" dirty="0" smtClean="0"/>
          </a:p>
          <a:p>
            <a:endParaRPr lang="en-US" dirty="0"/>
          </a:p>
          <a:p>
            <a:r>
              <a:rPr lang="en-US" i="1" dirty="0" smtClean="0"/>
              <a:t>Ask the class what policies &amp; procedures should be in place to ensure your organization is in compliance with the Administrative Safeguard, some examples are as follows:</a:t>
            </a:r>
          </a:p>
          <a:p>
            <a:endParaRPr lang="en-US" i="1" dirty="0" smtClean="0"/>
          </a:p>
          <a:p>
            <a:r>
              <a:rPr lang="en-US" i="1" dirty="0" smtClean="0"/>
              <a:t>Continual Risk Analysis and Management of your IT systems – periodically look at your systems to assess weaknesses</a:t>
            </a:r>
            <a:endParaRPr lang="en-US" i="1" dirty="0"/>
          </a:p>
          <a:p>
            <a:r>
              <a:rPr lang="en-US" i="1" dirty="0" smtClean="0"/>
              <a:t>Access Authorization – are only people with authorized access getting into your system</a:t>
            </a:r>
          </a:p>
          <a:p>
            <a:r>
              <a:rPr lang="en-US" i="1" dirty="0" smtClean="0"/>
              <a:t>Log in Monitoring – proper log in procedures for specific software needs</a:t>
            </a:r>
          </a:p>
          <a:p>
            <a:r>
              <a:rPr lang="en-US" i="1" dirty="0" smtClean="0"/>
              <a:t>Password Management – good, secure passwords and frequent changing of passwords</a:t>
            </a:r>
          </a:p>
          <a:p>
            <a:r>
              <a:rPr lang="en-US" i="1" dirty="0" smtClean="0"/>
              <a:t>Sanction Policies for Non-Compliance or Breaches – what are the consequences when there is a breach or non-compliance with safeguards</a:t>
            </a:r>
          </a:p>
          <a:p>
            <a:r>
              <a:rPr lang="en-US" i="1" dirty="0" smtClean="0"/>
              <a:t>Contingency Plans for Data Back ups, Discovery Recovery – what does the organization do in an emergency to secure all electronic data, and to test data back ups to ensure they are restorable in case of a disaster</a:t>
            </a:r>
          </a:p>
          <a:p>
            <a:pPr lvl="0"/>
            <a:r>
              <a:rPr lang="en-US" i="1" dirty="0" smtClean="0"/>
              <a:t>Business Associates – those people that are not our employees but may have access to our PHI (i.e. outsourced cleaning staff, outsourced IT, Accountants, Lawyers, etc.) must sign an agreement that they understand their responsibilities with our patient’s health care information.</a:t>
            </a:r>
            <a:endParaRPr lang="en-US" dirty="0" smtClean="0"/>
          </a:p>
          <a:p>
            <a:endParaRPr lang="en-US" i="1" dirty="0">
              <a:solidFill>
                <a:srgbClr val="FF0000"/>
              </a:solidFill>
            </a:endParaRPr>
          </a:p>
        </p:txBody>
      </p:sp>
      <p:sp>
        <p:nvSpPr>
          <p:cNvPr id="4" name="Slide Number Placeholder 3"/>
          <p:cNvSpPr>
            <a:spLocks noGrp="1"/>
          </p:cNvSpPr>
          <p:nvPr>
            <p:ph type="sldNum" sz="quarter" idx="10"/>
          </p:nvPr>
        </p:nvSpPr>
        <p:spPr/>
        <p:txBody>
          <a:bodyPr/>
          <a:lstStyle/>
          <a:p>
            <a:fld id="{39A556CF-9425-4402-985E-92FF1B97F47B}" type="slidenum">
              <a:rPr lang="en-US" smtClean="0"/>
              <a:pPr/>
              <a:t>13</a:t>
            </a:fld>
            <a:endParaRPr lang="en-US"/>
          </a:p>
        </p:txBody>
      </p:sp>
    </p:spTree>
    <p:extLst>
      <p:ext uri="{BB962C8B-B14F-4D97-AF65-F5344CB8AC3E}">
        <p14:creationId xmlns:p14="http://schemas.microsoft.com/office/powerpoint/2010/main" val="18689010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 general, </a:t>
            </a:r>
            <a:r>
              <a:rPr lang="en-US" dirty="0" smtClean="0"/>
              <a:t>these are </a:t>
            </a:r>
            <a:r>
              <a:rPr lang="en-US" dirty="0"/>
              <a:t>the mechanisms required </a:t>
            </a:r>
            <a:r>
              <a:rPr lang="en-US" dirty="0" smtClean="0"/>
              <a:t>to protect electronic </a:t>
            </a:r>
            <a:r>
              <a:rPr lang="en-US" dirty="0"/>
              <a:t>systems, equipment and the data they hold, from threats, </a:t>
            </a:r>
            <a:r>
              <a:rPr lang="en-US" dirty="0" smtClean="0"/>
              <a:t>environmental </a:t>
            </a:r>
            <a:r>
              <a:rPr lang="en-US" dirty="0"/>
              <a:t>hazards and unauthorized intrusion. They include restricting </a:t>
            </a:r>
            <a:r>
              <a:rPr lang="en-US" dirty="0" smtClean="0"/>
              <a:t>access </a:t>
            </a:r>
            <a:r>
              <a:rPr lang="en-US" dirty="0"/>
              <a:t>to EPHI and retaining off site computer </a:t>
            </a:r>
            <a:r>
              <a:rPr lang="en-US" dirty="0" smtClean="0"/>
              <a:t>backups</a:t>
            </a:r>
          </a:p>
          <a:p>
            <a:endParaRPr lang="en-US" dirty="0"/>
          </a:p>
          <a:p>
            <a:r>
              <a:rPr lang="en-US" i="1" dirty="0" smtClean="0"/>
              <a:t>Ask the class what policies &amp; procedures should be in place to ensure your organization is in compliance with the Physical Safeguard, some examples are as follows:</a:t>
            </a:r>
          </a:p>
          <a:p>
            <a:endParaRPr lang="en-US" i="1" dirty="0" smtClean="0"/>
          </a:p>
          <a:p>
            <a:r>
              <a:rPr lang="en-US" i="1" dirty="0" smtClean="0"/>
              <a:t>Facility Controls – who has access to the facility and IT areas</a:t>
            </a:r>
          </a:p>
          <a:p>
            <a:r>
              <a:rPr lang="en-US" i="1" dirty="0" smtClean="0"/>
              <a:t>Workstation Use – are workstations set up to facilitate employee use </a:t>
            </a:r>
          </a:p>
          <a:p>
            <a:r>
              <a:rPr lang="en-US" i="1" dirty="0" smtClean="0"/>
              <a:t>Workstation Security – area monitors protected from view of patients walking by</a:t>
            </a:r>
          </a:p>
          <a:p>
            <a:r>
              <a:rPr lang="en-US" i="1" dirty="0" smtClean="0"/>
              <a:t>Device and Media Controls – how do we destroy obsolete IT equipment or reuse IT equipment</a:t>
            </a:r>
            <a:endParaRPr lang="en-US" i="1" dirty="0"/>
          </a:p>
          <a:p>
            <a:endParaRPr lang="en-US" dirty="0"/>
          </a:p>
        </p:txBody>
      </p:sp>
      <p:sp>
        <p:nvSpPr>
          <p:cNvPr id="4" name="Slide Number Placeholder 3"/>
          <p:cNvSpPr>
            <a:spLocks noGrp="1"/>
          </p:cNvSpPr>
          <p:nvPr>
            <p:ph type="sldNum" sz="quarter" idx="10"/>
          </p:nvPr>
        </p:nvSpPr>
        <p:spPr/>
        <p:txBody>
          <a:bodyPr/>
          <a:lstStyle/>
          <a:p>
            <a:fld id="{39A556CF-9425-4402-985E-92FF1B97F47B}" type="slidenum">
              <a:rPr lang="en-US" smtClean="0"/>
              <a:pPr/>
              <a:t>14</a:t>
            </a:fld>
            <a:endParaRPr lang="en-US"/>
          </a:p>
        </p:txBody>
      </p:sp>
    </p:spTree>
    <p:extLst>
      <p:ext uri="{BB962C8B-B14F-4D97-AF65-F5344CB8AC3E}">
        <p14:creationId xmlns:p14="http://schemas.microsoft.com/office/powerpoint/2010/main" val="30336723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r>
              <a:rPr lang="en-US" dirty="0"/>
              <a:t>In general, </a:t>
            </a:r>
            <a:r>
              <a:rPr lang="en-US" dirty="0" smtClean="0"/>
              <a:t>these are primarily the </a:t>
            </a:r>
            <a:r>
              <a:rPr lang="en-US" dirty="0"/>
              <a:t>automated processes </a:t>
            </a:r>
            <a:r>
              <a:rPr lang="en-US" dirty="0" smtClean="0"/>
              <a:t>used </a:t>
            </a:r>
            <a:r>
              <a:rPr lang="en-US" dirty="0"/>
              <a:t>to protect data and control access to data. They include using authentication controls to verify that the person signing onto a computer is </a:t>
            </a:r>
            <a:r>
              <a:rPr lang="en-US" dirty="0" smtClean="0"/>
              <a:t>authorized </a:t>
            </a:r>
            <a:r>
              <a:rPr lang="en-US" dirty="0"/>
              <a:t>to access that EPHI, or encrypting and decrypting data as it is being </a:t>
            </a:r>
            <a:r>
              <a:rPr lang="en-US" dirty="0" smtClean="0"/>
              <a:t>stored </a:t>
            </a:r>
            <a:r>
              <a:rPr lang="en-US" dirty="0"/>
              <a:t>and/or transmitted.</a:t>
            </a:r>
          </a:p>
          <a:p>
            <a:endParaRPr lang="en-US" dirty="0" smtClean="0"/>
          </a:p>
          <a:p>
            <a:endParaRPr lang="en-US" dirty="0"/>
          </a:p>
          <a:p>
            <a:r>
              <a:rPr lang="en-US" i="1" dirty="0" smtClean="0"/>
              <a:t>Ask the class what policies &amp; procedures should be in place to ensure your organization is in compliance with the Technical Safeguard, some examples are as follows:</a:t>
            </a:r>
          </a:p>
          <a:p>
            <a:endParaRPr lang="en-US" i="1" dirty="0" smtClean="0"/>
          </a:p>
          <a:p>
            <a:r>
              <a:rPr lang="en-US" i="1" dirty="0" smtClean="0"/>
              <a:t>Unique User IDs – all users have their own usernames and passwords</a:t>
            </a:r>
          </a:p>
          <a:p>
            <a:r>
              <a:rPr lang="en-US" i="1" dirty="0" smtClean="0"/>
              <a:t>Automatic logoff – computers automatically log off previous user after a short period of inactivity</a:t>
            </a:r>
          </a:p>
          <a:p>
            <a:r>
              <a:rPr lang="en-US" i="1" dirty="0" smtClean="0"/>
              <a:t>Encryption and Decryption of Data – data cannot be accessed and interpreted as it moves through the Internet</a:t>
            </a:r>
          </a:p>
          <a:p>
            <a:r>
              <a:rPr lang="en-US" i="1" dirty="0" smtClean="0"/>
              <a:t>Emergency Access procedures – how can access to database be achieved in an emergency</a:t>
            </a:r>
          </a:p>
          <a:p>
            <a:r>
              <a:rPr lang="en-US" i="1" dirty="0" smtClean="0"/>
              <a:t>Entity Authentication – prove that the person entering information is who they say they are</a:t>
            </a:r>
            <a:endParaRPr lang="en-US" i="1" dirty="0"/>
          </a:p>
        </p:txBody>
      </p:sp>
      <p:sp>
        <p:nvSpPr>
          <p:cNvPr id="4" name="Slide Number Placeholder 3"/>
          <p:cNvSpPr>
            <a:spLocks noGrp="1"/>
          </p:cNvSpPr>
          <p:nvPr>
            <p:ph type="sldNum" sz="quarter" idx="10"/>
          </p:nvPr>
        </p:nvSpPr>
        <p:spPr/>
        <p:txBody>
          <a:bodyPr/>
          <a:lstStyle/>
          <a:p>
            <a:fld id="{39A556CF-9425-4402-985E-92FF1B97F47B}" type="slidenum">
              <a:rPr lang="en-US" smtClean="0"/>
              <a:pPr/>
              <a:t>15</a:t>
            </a:fld>
            <a:endParaRPr lang="en-US"/>
          </a:p>
        </p:txBody>
      </p:sp>
    </p:spTree>
    <p:extLst>
      <p:ext uri="{BB962C8B-B14F-4D97-AF65-F5344CB8AC3E}">
        <p14:creationId xmlns:p14="http://schemas.microsoft.com/office/powerpoint/2010/main" val="31244141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latin typeface="Arial" panose="020B0604020202020204" pitchFamily="34" charset="0"/>
                <a:cs typeface="Arial" panose="020B0604020202020204" pitchFamily="34" charset="0"/>
              </a:rPr>
              <a:t>Healthcare organizations must have written compliance plans to address how an organization ensures compliance with regulations:</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       -Privacy Rule</a:t>
            </a:r>
          </a:p>
          <a:p>
            <a:r>
              <a:rPr lang="en-US" dirty="0">
                <a:latin typeface="Arial" panose="020B0604020202020204" pitchFamily="34" charset="0"/>
                <a:cs typeface="Arial" panose="020B0604020202020204" pitchFamily="34" charset="0"/>
              </a:rPr>
              <a:t>       -Security Rule</a:t>
            </a:r>
          </a:p>
          <a:p>
            <a:r>
              <a:rPr lang="en-US" dirty="0">
                <a:latin typeface="Arial" panose="020B0604020202020204" pitchFamily="34" charset="0"/>
                <a:cs typeface="Arial" panose="020B0604020202020204" pitchFamily="34" charset="0"/>
              </a:rPr>
              <a:t>       -General health information regulations</a:t>
            </a:r>
          </a:p>
          <a:p>
            <a:pPr lvl="0"/>
            <a:endParaRPr lang="en-US" dirty="0">
              <a:latin typeface="Arial" panose="020B0604020202020204" pitchFamily="34" charset="0"/>
              <a:cs typeface="Arial" panose="020B0604020202020204" pitchFamily="34" charset="0"/>
            </a:endParaRPr>
          </a:p>
          <a:p>
            <a:pPr lvl="0"/>
            <a:r>
              <a:rPr lang="en-US" dirty="0">
                <a:solidFill>
                  <a:prstClr val="black"/>
                </a:solidFill>
                <a:latin typeface="Arial" panose="020B0604020202020204" pitchFamily="34" charset="0"/>
                <a:cs typeface="Arial" panose="020B0604020202020204" pitchFamily="34" charset="0"/>
              </a:rPr>
              <a:t>HIPAA requires a Privacy &amp; Compliance officer(s) to monitor new and existing regulations, handle the reporting of incidents, and educate new and existing staff on a regular basis.</a:t>
            </a:r>
          </a:p>
          <a:p>
            <a:pPr lvl="0"/>
            <a:r>
              <a:rPr lang="en-US" dirty="0">
                <a:solidFill>
                  <a:prstClr val="black"/>
                </a:solidFill>
                <a:latin typeface="Arial" panose="020B0604020202020204" pitchFamily="34" charset="0"/>
                <a:cs typeface="Arial" panose="020B0604020202020204" pitchFamily="34" charset="0"/>
              </a:rPr>
              <a:t>Policies must address all aspects of the Privacy Rule and Security as we have discussed earlier in the presentation.</a:t>
            </a:r>
          </a:p>
          <a:p>
            <a:pPr lvl="0"/>
            <a:r>
              <a:rPr lang="en-US" dirty="0">
                <a:solidFill>
                  <a:prstClr val="black"/>
                </a:solidFill>
                <a:latin typeface="Arial" panose="020B0604020202020204" pitchFamily="34" charset="0"/>
                <a:cs typeface="Arial" panose="020B0604020202020204" pitchFamily="34" charset="0"/>
              </a:rPr>
              <a:t>There also has to be evidence that the organization u</a:t>
            </a:r>
            <a:r>
              <a:rPr lang="en-US" sz="2900" dirty="0">
                <a:ea typeface="ヒラギノ角ゴ Pro W3" pitchFamily="-112" charset="-128"/>
                <a:cs typeface="ヒラギノ角ゴ Pro W3" pitchFamily="-112" charset="-128"/>
              </a:rPr>
              <a:t>tilizes monitoring and auditing system for to ensure compliance and identify non-compliance, and to enforce adequate disciplinary sanctions when appropriate.</a:t>
            </a:r>
            <a:endParaRPr lang="en-US" dirty="0" smtClean="0">
              <a:effectLst/>
            </a:endParaRPr>
          </a:p>
          <a:p>
            <a:pPr lvl="0"/>
            <a:endParaRPr lang="en-US" dirty="0">
              <a:solidFill>
                <a:prstClr val="black"/>
              </a:solidFill>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39A556CF-9425-4402-985E-92FF1B97F47B}" type="slidenum">
              <a:rPr lang="en-US" smtClean="0"/>
              <a:pPr/>
              <a:t>16</a:t>
            </a:fld>
            <a:endParaRPr lang="en-US"/>
          </a:p>
        </p:txBody>
      </p:sp>
    </p:spTree>
    <p:extLst>
      <p:ext uri="{BB962C8B-B14F-4D97-AF65-F5344CB8AC3E}">
        <p14:creationId xmlns:p14="http://schemas.microsoft.com/office/powerpoint/2010/main" val="18596138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Notice</a:t>
            </a:r>
            <a:r>
              <a:rPr lang="en-US" baseline="0" dirty="0" smtClean="0"/>
              <a:t> of Privacy Practices – as discussed earlier this is an important document that must be offered to all new patients</a:t>
            </a:r>
          </a:p>
          <a:p>
            <a:endParaRPr lang="en-US" baseline="0" dirty="0" smtClean="0"/>
          </a:p>
          <a:p>
            <a:r>
              <a:rPr lang="en-US" baseline="0" dirty="0" smtClean="0"/>
              <a:t>Shredding – any piece of paper that had identifiable information on it must be shredded, not thrown in the trash</a:t>
            </a:r>
          </a:p>
          <a:p>
            <a:r>
              <a:rPr lang="en-US" i="1" baseline="0" dirty="0" smtClean="0"/>
              <a:t>Ask the class if a payment envelope received at the office with the patient’s name on it should be shredded? Or a piece of scratch paper or post it note with IIHI on it. Yes!</a:t>
            </a:r>
          </a:p>
          <a:p>
            <a:endParaRPr lang="en-US" i="1" baseline="0" dirty="0" smtClean="0"/>
          </a:p>
          <a:p>
            <a:r>
              <a:rPr lang="en-US" i="0" baseline="0" dirty="0" smtClean="0"/>
              <a:t>Computer monitors should not face any public areas or areas that the public is walking though.  Protection screens should be used to cover monitors and timeouts should be used to automatically log off the user after a period of inactivity, 1 – 2 minutes</a:t>
            </a:r>
          </a:p>
          <a:p>
            <a:endParaRPr lang="en-US" i="0" dirty="0"/>
          </a:p>
        </p:txBody>
      </p:sp>
      <p:sp>
        <p:nvSpPr>
          <p:cNvPr id="4" name="Slide Number Placeholder 3"/>
          <p:cNvSpPr>
            <a:spLocks noGrp="1"/>
          </p:cNvSpPr>
          <p:nvPr>
            <p:ph type="sldNum" sz="quarter" idx="10"/>
          </p:nvPr>
        </p:nvSpPr>
        <p:spPr/>
        <p:txBody>
          <a:bodyPr/>
          <a:lstStyle/>
          <a:p>
            <a:fld id="{39A556CF-9425-4402-985E-92FF1B97F47B}" type="slidenum">
              <a:rPr lang="en-US" smtClean="0"/>
              <a:pPr/>
              <a:t>17</a:t>
            </a:fld>
            <a:endParaRPr lang="en-US"/>
          </a:p>
        </p:txBody>
      </p:sp>
    </p:spTree>
    <p:extLst>
      <p:ext uri="{BB962C8B-B14F-4D97-AF65-F5344CB8AC3E}">
        <p14:creationId xmlns:p14="http://schemas.microsoft.com/office/powerpoint/2010/main" val="1140729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All</a:t>
            </a:r>
            <a:r>
              <a:rPr lang="en-US" baseline="0" dirty="0" smtClean="0"/>
              <a:t> paper records should not be placed where the public can easily see them</a:t>
            </a:r>
          </a:p>
          <a:p>
            <a:r>
              <a:rPr lang="en-US" i="1" baseline="0" dirty="0" smtClean="0"/>
              <a:t>Ask the class if they have ever seen paperwork at the front desk or check out and where able to see other patient names?  Discuss what could have been done to prevent this accidental disclosure.</a:t>
            </a:r>
          </a:p>
          <a:p>
            <a:endParaRPr lang="en-US" i="1" baseline="0" dirty="0" smtClean="0"/>
          </a:p>
          <a:p>
            <a:r>
              <a:rPr lang="en-US" i="0" baseline="0" dirty="0" smtClean="0"/>
              <a:t>You are responsible for your work, never share your password with another employee or enter data under another’s account.   </a:t>
            </a:r>
          </a:p>
          <a:p>
            <a:r>
              <a:rPr lang="en-US" i="1" baseline="0" dirty="0" smtClean="0"/>
              <a:t>Ask the class why this is important, if they are all entering data on the same patient, why not use the same computer log on???</a:t>
            </a:r>
          </a:p>
          <a:p>
            <a:endParaRPr lang="en-US" i="1" baseline="0" dirty="0" smtClean="0"/>
          </a:p>
          <a:p>
            <a:r>
              <a:rPr lang="en-US" i="0" baseline="0" dirty="0" smtClean="0"/>
              <a:t>If you are given an email account from your employer it is t be used for business only, not for personal use.  Limited patient information, if any, should be sent via email since you are unable to ensure that the email address you are sending to is secure.</a:t>
            </a:r>
          </a:p>
          <a:p>
            <a:r>
              <a:rPr lang="en-US" i="1" u="none" baseline="0" dirty="0" smtClean="0"/>
              <a:t>Pose this scenario to students:  you received a funny email that includes a link from someone you know, you click on the link only to discover that you introduced a virus to your server.  Discuss the ramifications of this event; potential damage to patient data, financial record, affecting the ability for software to work properly, may shut down access to server, the time and money spent to get the system cleaned…..</a:t>
            </a:r>
            <a:endParaRPr lang="en-US" i="1" u="none" dirty="0"/>
          </a:p>
        </p:txBody>
      </p:sp>
      <p:sp>
        <p:nvSpPr>
          <p:cNvPr id="4" name="Slide Number Placeholder 3"/>
          <p:cNvSpPr>
            <a:spLocks noGrp="1"/>
          </p:cNvSpPr>
          <p:nvPr>
            <p:ph type="sldNum" sz="quarter" idx="10"/>
          </p:nvPr>
        </p:nvSpPr>
        <p:spPr/>
        <p:txBody>
          <a:bodyPr/>
          <a:lstStyle/>
          <a:p>
            <a:fld id="{39A556CF-9425-4402-985E-92FF1B97F47B}" type="slidenum">
              <a:rPr lang="en-US" smtClean="0"/>
              <a:pPr/>
              <a:t>18</a:t>
            </a:fld>
            <a:endParaRPr lang="en-US"/>
          </a:p>
        </p:txBody>
      </p:sp>
    </p:spTree>
    <p:extLst>
      <p:ext uri="{BB962C8B-B14F-4D97-AF65-F5344CB8AC3E}">
        <p14:creationId xmlns:p14="http://schemas.microsoft.com/office/powerpoint/2010/main" val="31639623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so important</a:t>
            </a:r>
            <a:r>
              <a:rPr lang="en-US" baseline="0" dirty="0" smtClean="0"/>
              <a:t> to educate all employees about privacy and security protocols within your facility.  This should not only occur at orientation but should be an annual training, documented by the facility, to review these important policies and everyone’s role in protecting ad securing patient data.  Employees cannot be held to policies and procedures unless they are educated about them.</a:t>
            </a:r>
          </a:p>
          <a:p>
            <a:r>
              <a:rPr lang="en-US" i="1" dirty="0" smtClean="0"/>
              <a:t>Ask the class…if there was a breach and the facility had no record</a:t>
            </a:r>
            <a:r>
              <a:rPr lang="en-US" i="1" baseline="0" dirty="0" smtClean="0"/>
              <a:t> of educating their employees, would that look bad for the facility during an investigation….why or why not?</a:t>
            </a:r>
          </a:p>
          <a:p>
            <a:endParaRPr lang="en-US" i="0" baseline="0" dirty="0" smtClean="0"/>
          </a:p>
          <a:p>
            <a:r>
              <a:rPr lang="en-US" i="0" baseline="0" dirty="0" smtClean="0"/>
              <a:t>Employees should only print patient information when needed to do their job, all print outs must be shredded after their use</a:t>
            </a:r>
          </a:p>
          <a:p>
            <a:endParaRPr lang="en-US" i="0" baseline="0" dirty="0" smtClean="0"/>
          </a:p>
          <a:p>
            <a:r>
              <a:rPr lang="en-US" i="0" baseline="0" dirty="0" smtClean="0"/>
              <a:t>Your organization will run security audit to assess all user’s activity in the system, this includes, entering, modifying, deleting data, access to records, printing, faxing, viewing, etc.  Security audit should be ran routinely to ensure data integrity.  It will definitely be monitored if there is question of a breach.</a:t>
            </a:r>
          </a:p>
          <a:p>
            <a:endParaRPr lang="en-US" i="0" baseline="0" dirty="0" smtClean="0"/>
          </a:p>
          <a:p>
            <a:r>
              <a:rPr lang="en-US" i="0" baseline="0" dirty="0" smtClean="0"/>
              <a:t>Your IT department is responsible to keep the server safe and secure by maintaining up to date firewalls (software to protect unauthorized access) and virus protection.</a:t>
            </a:r>
            <a:endParaRPr lang="en-US" i="0" dirty="0"/>
          </a:p>
        </p:txBody>
      </p:sp>
      <p:sp>
        <p:nvSpPr>
          <p:cNvPr id="4" name="Slide Number Placeholder 3"/>
          <p:cNvSpPr>
            <a:spLocks noGrp="1"/>
          </p:cNvSpPr>
          <p:nvPr>
            <p:ph type="sldNum" sz="quarter" idx="10"/>
          </p:nvPr>
        </p:nvSpPr>
        <p:spPr/>
        <p:txBody>
          <a:bodyPr/>
          <a:lstStyle/>
          <a:p>
            <a:fld id="{39A556CF-9425-4402-985E-92FF1B97F47B}" type="slidenum">
              <a:rPr lang="en-US" smtClean="0"/>
              <a:pPr/>
              <a:t>19</a:t>
            </a:fld>
            <a:endParaRPr lang="en-US"/>
          </a:p>
        </p:txBody>
      </p:sp>
    </p:spTree>
    <p:extLst>
      <p:ext uri="{BB962C8B-B14F-4D97-AF65-F5344CB8AC3E}">
        <p14:creationId xmlns:p14="http://schemas.microsoft.com/office/powerpoint/2010/main" val="1008311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9A556CF-9425-4402-985E-92FF1B97F47B}" type="slidenum">
              <a:rPr lang="en-US" smtClean="0"/>
              <a:pPr/>
              <a:t>2</a:t>
            </a:fld>
            <a:endParaRPr lang="en-US"/>
          </a:p>
        </p:txBody>
      </p:sp>
    </p:spTree>
    <p:extLst>
      <p:ext uri="{BB962C8B-B14F-4D97-AF65-F5344CB8AC3E}">
        <p14:creationId xmlns:p14="http://schemas.microsoft.com/office/powerpoint/2010/main" val="349169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Care must</a:t>
            </a:r>
            <a:r>
              <a:rPr lang="en-US" baseline="0" dirty="0" smtClean="0"/>
              <a:t> be taken any time patient information is used or disclosed.  </a:t>
            </a:r>
          </a:p>
          <a:p>
            <a:r>
              <a:rPr lang="en-US" baseline="0" dirty="0" smtClean="0"/>
              <a:t>Pre-programming faxes numbers to often faxed to facilities may assist with faxing errors</a:t>
            </a:r>
          </a:p>
          <a:p>
            <a:endParaRPr lang="en-US" baseline="0" dirty="0" smtClean="0"/>
          </a:p>
          <a:p>
            <a:r>
              <a:rPr lang="en-US" i="1" baseline="0" dirty="0" smtClean="0"/>
              <a:t>Ask students if they have been asked to show an ID at the doctor’s office for an appointment, to pick up a prescription or medical records.  </a:t>
            </a:r>
          </a:p>
          <a:p>
            <a:r>
              <a:rPr lang="en-US" i="1" baseline="0" dirty="0" smtClean="0"/>
              <a:t>Has anyone asked someone else to pick a prescription or medical records, if so were you asked to sign a release and was the person picking up the document asked for identification?</a:t>
            </a:r>
          </a:p>
          <a:p>
            <a:endParaRPr lang="en-US" i="1" baseline="0" dirty="0" smtClean="0"/>
          </a:p>
          <a:p>
            <a:r>
              <a:rPr lang="en-US" i="0" baseline="0" dirty="0" smtClean="0"/>
              <a:t>It seems that most people are on some social media site.  You cannot post anything about your patients, your employer, pictures even with the patient’s permission.  Social media sites are for your personal life not your professional life, keep them separate.</a:t>
            </a:r>
          </a:p>
          <a:p>
            <a:r>
              <a:rPr lang="en-US" i="0" baseline="0" dirty="0" smtClean="0"/>
              <a:t>Your organization will have very specific policies about computer use and social media, take it seriously you may be terminated or worse be fined or go to jail!</a:t>
            </a:r>
          </a:p>
          <a:p>
            <a:endParaRPr lang="en-US" i="0" baseline="0" dirty="0" smtClean="0"/>
          </a:p>
          <a:p>
            <a:r>
              <a:rPr lang="en-US" i="0" baseline="0" dirty="0" smtClean="0"/>
              <a:t>Treat a patient’s medical record the way you would want someone to treat your medical record.</a:t>
            </a:r>
            <a:endParaRPr lang="en-US" i="0" dirty="0"/>
          </a:p>
        </p:txBody>
      </p:sp>
      <p:sp>
        <p:nvSpPr>
          <p:cNvPr id="4" name="Slide Number Placeholder 3"/>
          <p:cNvSpPr>
            <a:spLocks noGrp="1"/>
          </p:cNvSpPr>
          <p:nvPr>
            <p:ph type="sldNum" sz="quarter" idx="10"/>
          </p:nvPr>
        </p:nvSpPr>
        <p:spPr/>
        <p:txBody>
          <a:bodyPr/>
          <a:lstStyle/>
          <a:p>
            <a:fld id="{39A556CF-9425-4402-985E-92FF1B97F47B}" type="slidenum">
              <a:rPr lang="en-US" smtClean="0"/>
              <a:pPr/>
              <a:t>20</a:t>
            </a:fld>
            <a:endParaRPr lang="en-US"/>
          </a:p>
        </p:txBody>
      </p:sp>
    </p:spTree>
    <p:extLst>
      <p:ext uri="{BB962C8B-B14F-4D97-AF65-F5344CB8AC3E}">
        <p14:creationId xmlns:p14="http://schemas.microsoft.com/office/powerpoint/2010/main" val="21768135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Breach of a patient’s PHI can be in any form, written, oral or electronic.</a:t>
            </a:r>
          </a:p>
          <a:p>
            <a:pPr defTabSz="933237">
              <a:defRPr/>
            </a:pPr>
            <a:r>
              <a:rPr lang="en-US" dirty="0"/>
              <a:t>A breach is when PHI is unsecured and there is a likelihood of use or disclosure without the individual’s permission.  Could result in: disciplinary action, loss of access privileges, Imprisonment, fines and penalties.  If your organization has a breach, it must notify each affected individual within 60 days of discovery of the breach. This is true even if it only affects one individual.  B</a:t>
            </a:r>
            <a:r>
              <a:rPr lang="en-US" dirty="0" smtClean="0"/>
              <a:t>reaches that involve over 500 patients must also be reported to the media.</a:t>
            </a:r>
          </a:p>
          <a:p>
            <a:endParaRPr lang="en-US" dirty="0"/>
          </a:p>
          <a:p>
            <a:r>
              <a:rPr lang="en-US" i="1" dirty="0" smtClean="0"/>
              <a:t>Ask the class if they have heard of any breaches of patient information;  Anthem BCBS, laptops being stolen from vehicles, etc.</a:t>
            </a:r>
          </a:p>
          <a:p>
            <a:endParaRPr lang="en-US" i="1" dirty="0"/>
          </a:p>
          <a:p>
            <a:r>
              <a:rPr lang="en-US" i="1" dirty="0" smtClean="0"/>
              <a:t>Discuss with the class why employees can be held liable, not just the provider or organization.</a:t>
            </a:r>
          </a:p>
          <a:p>
            <a:endParaRPr lang="en-US" dirty="0"/>
          </a:p>
          <a:p>
            <a:endParaRPr lang="en-US" dirty="0"/>
          </a:p>
        </p:txBody>
      </p:sp>
      <p:sp>
        <p:nvSpPr>
          <p:cNvPr id="4" name="Slide Number Placeholder 3"/>
          <p:cNvSpPr>
            <a:spLocks noGrp="1"/>
          </p:cNvSpPr>
          <p:nvPr>
            <p:ph type="sldNum" sz="quarter" idx="10"/>
          </p:nvPr>
        </p:nvSpPr>
        <p:spPr/>
        <p:txBody>
          <a:bodyPr/>
          <a:lstStyle/>
          <a:p>
            <a:fld id="{39A556CF-9425-4402-985E-92FF1B97F47B}" type="slidenum">
              <a:rPr lang="en-US" smtClean="0"/>
              <a:pPr/>
              <a:t>21</a:t>
            </a:fld>
            <a:endParaRPr lang="en-US"/>
          </a:p>
        </p:txBody>
      </p:sp>
    </p:spTree>
    <p:extLst>
      <p:ext uri="{BB962C8B-B14F-4D97-AF65-F5344CB8AC3E}">
        <p14:creationId xmlns:p14="http://schemas.microsoft.com/office/powerpoint/2010/main" val="9977249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9A556CF-9425-4402-985E-92FF1B97F47B}" type="slidenum">
              <a:rPr lang="en-US" smtClean="0"/>
              <a:pPr/>
              <a:t>23</a:t>
            </a:fld>
            <a:endParaRPr lang="en-US"/>
          </a:p>
        </p:txBody>
      </p:sp>
    </p:spTree>
    <p:extLst>
      <p:ext uri="{BB962C8B-B14F-4D97-AF65-F5344CB8AC3E}">
        <p14:creationId xmlns:p14="http://schemas.microsoft.com/office/powerpoint/2010/main" val="33104930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A556CF-9425-4402-985E-92FF1B97F47B}" type="slidenum">
              <a:rPr lang="en-US" smtClean="0"/>
              <a:pPr/>
              <a:t>24</a:t>
            </a:fld>
            <a:endParaRPr lang="en-US"/>
          </a:p>
        </p:txBody>
      </p:sp>
    </p:spTree>
    <p:extLst>
      <p:ext uri="{BB962C8B-B14F-4D97-AF65-F5344CB8AC3E}">
        <p14:creationId xmlns:p14="http://schemas.microsoft.com/office/powerpoint/2010/main" val="1177866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9A556CF-9425-4402-985E-92FF1B97F47B}" type="slidenum">
              <a:rPr lang="en-US" smtClean="0"/>
              <a:pPr/>
              <a:t>3</a:t>
            </a:fld>
            <a:endParaRPr lang="en-US"/>
          </a:p>
        </p:txBody>
      </p:sp>
    </p:spTree>
    <p:extLst>
      <p:ext uri="{BB962C8B-B14F-4D97-AF65-F5344CB8AC3E}">
        <p14:creationId xmlns:p14="http://schemas.microsoft.com/office/powerpoint/2010/main" val="6282021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Act is a Law, HIPAA</a:t>
            </a:r>
            <a:r>
              <a:rPr lang="en-US" baseline="0" dirty="0" smtClean="0"/>
              <a:t> was enacted in 1996 and was implemented in 2003.  It standardized how all patient information, in media (oral, written, electronic) can be used, disclosed, maintained and transmitted.</a:t>
            </a:r>
          </a:p>
          <a:p>
            <a:endParaRPr lang="en-US" baseline="0" dirty="0" smtClean="0"/>
          </a:p>
          <a:p>
            <a:r>
              <a:rPr lang="en-US" baseline="0" dirty="0" smtClean="0"/>
              <a:t>The Law is:</a:t>
            </a:r>
          </a:p>
          <a:p>
            <a:pPr rtl="0" eaLnBrk="1" latinLnBrk="0" hangingPunct="1">
              <a:lnSpc>
                <a:spcPct val="120000"/>
              </a:lnSpc>
            </a:pPr>
            <a:r>
              <a:rPr lang="en-US" dirty="0">
                <a:ea typeface="ヒラギノ角ゴ Pro W3" pitchFamily="-112" charset="-128"/>
                <a:cs typeface="ヒラギノ角ゴ Pro W3" pitchFamily="-112" charset="-128"/>
              </a:rPr>
              <a:t>An extension of doctor-patient confidentiality.</a:t>
            </a:r>
            <a:endParaRPr lang="en-US" dirty="0"/>
          </a:p>
          <a:p>
            <a:pPr rtl="0" eaLnBrk="1" latinLnBrk="0" hangingPunct="1">
              <a:lnSpc>
                <a:spcPct val="120000"/>
              </a:lnSpc>
            </a:pPr>
            <a:r>
              <a:rPr lang="en-US" dirty="0">
                <a:ea typeface="ヒラギノ角ゴ Pro W3" pitchFamily="-112" charset="-128"/>
                <a:cs typeface="ヒラギノ角ゴ Pro W3" pitchFamily="-112" charset="-128"/>
              </a:rPr>
              <a:t>Allows access to personal and confidential information (essential to accurately reporting data).</a:t>
            </a:r>
            <a:endParaRPr lang="en-US" dirty="0" smtClean="0">
              <a:effectLst/>
            </a:endParaRPr>
          </a:p>
          <a:p>
            <a:pPr rtl="0" eaLnBrk="1" latinLnBrk="0" hangingPunct="1">
              <a:lnSpc>
                <a:spcPct val="120000"/>
              </a:lnSpc>
            </a:pPr>
            <a:r>
              <a:rPr lang="en-US" dirty="0">
                <a:ea typeface="ヒラギノ角ゴ Pro W3" pitchFamily="-112" charset="-128"/>
                <a:cs typeface="ヒラギノ角ゴ Pro W3" pitchFamily="-112" charset="-128"/>
              </a:rPr>
              <a:t>Protects protected health information (PHI) in any form </a:t>
            </a:r>
            <a:endParaRPr lang="en-US" dirty="0" smtClean="0">
              <a:effectLst/>
            </a:endParaRPr>
          </a:p>
          <a:p>
            <a:pPr rtl="0" eaLnBrk="1" latinLnBrk="0" hangingPunct="1">
              <a:lnSpc>
                <a:spcPct val="120000"/>
              </a:lnSpc>
            </a:pPr>
            <a:r>
              <a:rPr lang="en-US" dirty="0">
                <a:ea typeface="ヒラギノ角ゴ Pro W3" pitchFamily="-112" charset="-128"/>
                <a:cs typeface="ヒラギノ角ゴ Pro W3" pitchFamily="-112" charset="-128"/>
              </a:rPr>
              <a:t>Protects individually identifiable health information regardless.</a:t>
            </a:r>
            <a:endParaRPr lang="en-US" dirty="0" smtClean="0"/>
          </a:p>
          <a:p>
            <a:endParaRPr lang="en-US" dirty="0" smtClean="0"/>
          </a:p>
          <a:p>
            <a:r>
              <a:rPr lang="en-US" dirty="0" smtClean="0"/>
              <a:t>Portability</a:t>
            </a:r>
            <a:r>
              <a:rPr lang="en-US" baseline="0" dirty="0" smtClean="0"/>
              <a:t> allows employees, upon termination, the ability to continue their health insurance coverage usually at the full cost of the policy, for at last 18 months until they are able to get coverage from another employer.  This assists the employee to have continued coverage to bridge the gap between jobs.</a:t>
            </a:r>
          </a:p>
          <a:p>
            <a:endParaRPr lang="en-US" baseline="0" dirty="0" smtClean="0"/>
          </a:p>
          <a:p>
            <a:r>
              <a:rPr lang="en-US" baseline="0" dirty="0" smtClean="0"/>
              <a:t>Accountability requires that all Covered Entities and Business Associates comply with the Law and are accountable.</a:t>
            </a:r>
            <a:endParaRPr lang="en-US" dirty="0"/>
          </a:p>
        </p:txBody>
      </p:sp>
      <p:sp>
        <p:nvSpPr>
          <p:cNvPr id="4" name="Slide Number Placeholder 3"/>
          <p:cNvSpPr>
            <a:spLocks noGrp="1"/>
          </p:cNvSpPr>
          <p:nvPr>
            <p:ph type="sldNum" sz="quarter" idx="10"/>
          </p:nvPr>
        </p:nvSpPr>
        <p:spPr/>
        <p:txBody>
          <a:bodyPr/>
          <a:lstStyle/>
          <a:p>
            <a:fld id="{39A556CF-9425-4402-985E-92FF1B97F47B}" type="slidenum">
              <a:rPr lang="en-US" smtClean="0"/>
              <a:pPr/>
              <a:t>4</a:t>
            </a:fld>
            <a:endParaRPr lang="en-US"/>
          </a:p>
        </p:txBody>
      </p:sp>
    </p:spTree>
    <p:extLst>
      <p:ext uri="{BB962C8B-B14F-4D97-AF65-F5344CB8AC3E}">
        <p14:creationId xmlns:p14="http://schemas.microsoft.com/office/powerpoint/2010/main" val="1192948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Privacy refers</a:t>
            </a:r>
            <a:r>
              <a:rPr lang="en-US" baseline="0" dirty="0" smtClean="0"/>
              <a:t> to </a:t>
            </a:r>
            <a:r>
              <a:rPr lang="en-US" dirty="0" smtClean="0"/>
              <a:t>not using or disclosing patient information without the patient’s authorization,</a:t>
            </a:r>
            <a:r>
              <a:rPr lang="en-US" baseline="0" dirty="0" smtClean="0"/>
              <a:t> expect for reasons of treatment, payment and healthcare operations.</a:t>
            </a:r>
          </a:p>
          <a:p>
            <a:endParaRPr lang="en-US" dirty="0"/>
          </a:p>
          <a:p>
            <a:r>
              <a:rPr lang="en-US" i="1" dirty="0" smtClean="0"/>
              <a:t>Ask the class why it is important for patients to have their PHI kept private and confidential.  What if you as a patient did not feel your information was going to be kept private, for example you recognize someone in the office as your neighbor.  Would this prevent you from disclosing everything to your provider…even if it may be embarrassing??</a:t>
            </a:r>
          </a:p>
          <a:p>
            <a:endParaRPr lang="en-US" i="1" dirty="0">
              <a:solidFill>
                <a:srgbClr val="FF0000"/>
              </a:solidFill>
            </a:endParaRPr>
          </a:p>
          <a:p>
            <a:r>
              <a:rPr lang="en-US" dirty="0" smtClean="0"/>
              <a:t>Security addresses how we protect patient information from unauthorized access.</a:t>
            </a:r>
            <a:endParaRPr lang="en-US" dirty="0"/>
          </a:p>
        </p:txBody>
      </p:sp>
      <p:sp>
        <p:nvSpPr>
          <p:cNvPr id="4" name="Slide Number Placeholder 3"/>
          <p:cNvSpPr>
            <a:spLocks noGrp="1"/>
          </p:cNvSpPr>
          <p:nvPr>
            <p:ph type="sldNum" sz="quarter" idx="10"/>
          </p:nvPr>
        </p:nvSpPr>
        <p:spPr/>
        <p:txBody>
          <a:bodyPr/>
          <a:lstStyle/>
          <a:p>
            <a:fld id="{39A556CF-9425-4402-985E-92FF1B97F47B}" type="slidenum">
              <a:rPr lang="en-US" smtClean="0"/>
              <a:pPr/>
              <a:t>5</a:t>
            </a:fld>
            <a:endParaRPr lang="en-US"/>
          </a:p>
        </p:txBody>
      </p:sp>
    </p:spTree>
    <p:extLst>
      <p:ext uri="{BB962C8B-B14F-4D97-AF65-F5344CB8AC3E}">
        <p14:creationId xmlns:p14="http://schemas.microsoft.com/office/powerpoint/2010/main" val="288256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marL="466618" indent="-466618"/>
            <a:r>
              <a:rPr lang="en-US" dirty="0" smtClean="0">
                <a:latin typeface="Arial" pitchFamily="34" charset="0"/>
                <a:cs typeface="Arial" pitchFamily="34" charset="0"/>
              </a:rPr>
              <a:t>The Privacy Rule not only takes into account uses and disclosures of patient information but also gave patients’ rights about the healthcare information.</a:t>
            </a:r>
          </a:p>
          <a:p>
            <a:pPr marL="466618" indent="-466618"/>
            <a:endParaRPr lang="en-US" dirty="0">
              <a:latin typeface="Arial" pitchFamily="34" charset="0"/>
              <a:cs typeface="Arial" pitchFamily="34" charset="0"/>
            </a:endParaRPr>
          </a:p>
          <a:p>
            <a:pPr rtl="0" eaLnBrk="1" latinLnBrk="0" hangingPunct="1"/>
            <a:r>
              <a:rPr lang="en-US" sz="3300" dirty="0">
                <a:ea typeface="ヒラギノ角ゴ Pro W3" pitchFamily="-112" charset="-128"/>
                <a:cs typeface="ヒラギノ角ゴ Pro W3" pitchFamily="-112" charset="-128"/>
              </a:rPr>
              <a:t>Defines use of patient’s information</a:t>
            </a:r>
            <a:r>
              <a:rPr lang="en-US" dirty="0"/>
              <a:t> - </a:t>
            </a:r>
            <a:r>
              <a:rPr lang="en-US" sz="2900" dirty="0">
                <a:ea typeface="ヒラギノ角ゴ Pro W3" pitchFamily="-112" charset="-128"/>
                <a:cs typeface="ヒラギノ角ゴ Pro W3" pitchFamily="-112" charset="-128"/>
              </a:rPr>
              <a:t>Information is shared between people who work together in the same office and need to exchange PHI in order to better serve the patient.</a:t>
            </a:r>
            <a:endParaRPr lang="en-US" b="0" dirty="0" smtClean="0">
              <a:solidFill>
                <a:schemeClr val="tx1"/>
              </a:solidFill>
              <a:effectLst/>
            </a:endParaRPr>
          </a:p>
          <a:p>
            <a:pPr rtl="0" eaLnBrk="1" latinLnBrk="0" hangingPunct="1"/>
            <a:r>
              <a:rPr lang="en-US" sz="3300" dirty="0">
                <a:ea typeface="ヒラギノ角ゴ Pro W3" pitchFamily="-112" charset="-128"/>
                <a:cs typeface="ヒラギノ角ゴ Pro W3" pitchFamily="-112" charset="-128"/>
              </a:rPr>
              <a:t>Defines disclosure of patient’s information - </a:t>
            </a:r>
            <a:r>
              <a:rPr lang="en-US" sz="2900" dirty="0">
                <a:ea typeface="ヒラギノ角ゴ Pro W3" pitchFamily="-112" charset="-128"/>
                <a:cs typeface="ヒラギノ角ゴ Pro W3" pitchFamily="-112" charset="-128"/>
              </a:rPr>
              <a:t>PHI is revealed to someone outside the healthcare office or facility in order to better serve the patient.</a:t>
            </a:r>
            <a:endParaRPr lang="en-US" b="0" dirty="0" smtClean="0">
              <a:solidFill>
                <a:schemeClr val="tx1"/>
              </a:solidFill>
            </a:endParaRPr>
          </a:p>
          <a:p>
            <a:endParaRPr lang="en-US" b="0" dirty="0" smtClean="0">
              <a:solidFill>
                <a:schemeClr val="tx1"/>
              </a:solidFill>
              <a:latin typeface="Arial" pitchFamily="34" charset="0"/>
              <a:cs typeface="Arial" pitchFamily="34" charset="0"/>
            </a:endParaRPr>
          </a:p>
          <a:p>
            <a:r>
              <a:rPr lang="en-US" dirty="0" smtClean="0">
                <a:latin typeface="Arial" pitchFamily="34" charset="0"/>
                <a:cs typeface="Arial" pitchFamily="34" charset="0"/>
              </a:rPr>
              <a:t>The Security Rule is </a:t>
            </a:r>
            <a:r>
              <a:rPr lang="en-US" dirty="0">
                <a:latin typeface="Arial" pitchFamily="34" charset="0"/>
                <a:cs typeface="Arial" pitchFamily="34" charset="0"/>
              </a:rPr>
              <a:t>not a </a:t>
            </a:r>
            <a:r>
              <a:rPr lang="en-US" dirty="0" smtClean="0">
                <a:latin typeface="Arial" pitchFamily="34" charset="0"/>
                <a:cs typeface="Arial" pitchFamily="34" charset="0"/>
              </a:rPr>
              <a:t>one-time </a:t>
            </a:r>
            <a:r>
              <a:rPr lang="en-US" dirty="0">
                <a:latin typeface="Arial" pitchFamily="34" charset="0"/>
                <a:cs typeface="Arial" pitchFamily="34" charset="0"/>
              </a:rPr>
              <a:t>project, but rather </a:t>
            </a:r>
            <a:r>
              <a:rPr lang="en-US" dirty="0" smtClean="0">
                <a:latin typeface="Arial" pitchFamily="34" charset="0"/>
                <a:cs typeface="Arial" pitchFamily="34" charset="0"/>
              </a:rPr>
              <a:t>an </a:t>
            </a:r>
            <a:r>
              <a:rPr lang="en-US" dirty="0">
                <a:latin typeface="Arial" pitchFamily="34" charset="0"/>
                <a:cs typeface="Arial" pitchFamily="34" charset="0"/>
              </a:rPr>
              <a:t>on-going, dynamic </a:t>
            </a:r>
            <a:r>
              <a:rPr lang="en-US" dirty="0" smtClean="0">
                <a:latin typeface="Arial" pitchFamily="34" charset="0"/>
                <a:cs typeface="Arial" pitchFamily="34" charset="0"/>
              </a:rPr>
              <a:t>process </a:t>
            </a:r>
            <a:r>
              <a:rPr lang="en-US" dirty="0">
                <a:latin typeface="Arial" pitchFamily="34" charset="0"/>
                <a:cs typeface="Arial" pitchFamily="34" charset="0"/>
              </a:rPr>
              <a:t>that will create new </a:t>
            </a:r>
            <a:r>
              <a:rPr lang="en-US" dirty="0" smtClean="0">
                <a:latin typeface="Arial" pitchFamily="34" charset="0"/>
                <a:cs typeface="Arial" pitchFamily="34" charset="0"/>
              </a:rPr>
              <a:t>challenges </a:t>
            </a:r>
            <a:r>
              <a:rPr lang="en-US" dirty="0">
                <a:latin typeface="Arial" pitchFamily="34" charset="0"/>
                <a:cs typeface="Arial" pitchFamily="34" charset="0"/>
              </a:rPr>
              <a:t>as covered </a:t>
            </a:r>
            <a:r>
              <a:rPr lang="en-US" dirty="0" smtClean="0">
                <a:latin typeface="Arial" pitchFamily="34" charset="0"/>
                <a:cs typeface="Arial" pitchFamily="34" charset="0"/>
              </a:rPr>
              <a:t>entities</a:t>
            </a:r>
            <a:r>
              <a:rPr lang="en-US" dirty="0">
                <a:latin typeface="Arial" pitchFamily="34" charset="0"/>
                <a:cs typeface="Arial" pitchFamily="34" charset="0"/>
              </a:rPr>
              <a:t>’ organizations and </a:t>
            </a:r>
            <a:r>
              <a:rPr lang="en-US" dirty="0" smtClean="0">
                <a:latin typeface="Arial" pitchFamily="34" charset="0"/>
                <a:cs typeface="Arial" pitchFamily="34" charset="0"/>
              </a:rPr>
              <a:t>technology changes.  </a:t>
            </a:r>
          </a:p>
          <a:p>
            <a:r>
              <a:rPr lang="en-US" b="0" dirty="0" smtClean="0">
                <a:solidFill>
                  <a:srgbClr val="0066FF"/>
                </a:solidFill>
                <a:ea typeface="ヒラギノ角ゴ Pro W3" charset="-128"/>
              </a:rPr>
              <a:t>The HIPAA Security Rule requires Covered</a:t>
            </a:r>
            <a:r>
              <a:rPr lang="en-US" b="0" baseline="0" dirty="0" smtClean="0">
                <a:solidFill>
                  <a:srgbClr val="0066FF"/>
                </a:solidFill>
                <a:ea typeface="ヒラギノ角ゴ Pro W3" charset="-128"/>
              </a:rPr>
              <a:t> Entities </a:t>
            </a:r>
            <a:r>
              <a:rPr lang="en-US" b="0" dirty="0" smtClean="0">
                <a:solidFill>
                  <a:srgbClr val="0066FF"/>
                </a:solidFill>
                <a:ea typeface="ヒラギノ角ゴ Pro W3" charset="-128"/>
              </a:rPr>
              <a:t>to establish safeguards to protect PHI</a:t>
            </a:r>
          </a:p>
          <a:p>
            <a:pPr marL="641600" lvl="1" indent="-174982">
              <a:buFont typeface="Arial" panose="020B0604020202020204" pitchFamily="34" charset="0"/>
              <a:buChar char="•"/>
            </a:pPr>
            <a:r>
              <a:rPr lang="en-US" b="0" dirty="0" smtClean="0">
                <a:solidFill>
                  <a:srgbClr val="0066FF"/>
                </a:solidFill>
                <a:ea typeface="ヒラギノ角ゴ Pro W3" charset="-128"/>
              </a:rPr>
              <a:t>Encryption—method of converting a message into encoded text as data in transmitted or stored</a:t>
            </a:r>
          </a:p>
          <a:p>
            <a:pPr marL="641600" lvl="1" indent="-174982">
              <a:buFont typeface="Arial" panose="020B0604020202020204" pitchFamily="34" charset="0"/>
              <a:buChar char="•"/>
            </a:pPr>
            <a:r>
              <a:rPr lang="en-US" b="0" dirty="0" smtClean="0">
                <a:solidFill>
                  <a:srgbClr val="0066FF"/>
                </a:solidFill>
                <a:ea typeface="ヒラギノ角ゴ Pro W3" charset="-128"/>
              </a:rPr>
              <a:t>Security Measures</a:t>
            </a:r>
          </a:p>
          <a:p>
            <a:pPr marL="1108219" lvl="2" indent="-174982">
              <a:buFont typeface="Arial" panose="020B0604020202020204" pitchFamily="34" charset="0"/>
              <a:buChar char="•"/>
            </a:pPr>
            <a:r>
              <a:rPr lang="en-US" b="0" dirty="0" smtClean="0">
                <a:solidFill>
                  <a:srgbClr val="0066FF"/>
                </a:solidFill>
                <a:ea typeface="ヒラギノ角ゴ Pro W3" charset="-128"/>
              </a:rPr>
              <a:t>Secure Internet connections</a:t>
            </a:r>
          </a:p>
          <a:p>
            <a:pPr marL="1108219" lvl="2" indent="-174982">
              <a:buFont typeface="Arial" panose="020B0604020202020204" pitchFamily="34" charset="0"/>
              <a:buChar char="•"/>
            </a:pPr>
            <a:r>
              <a:rPr lang="en-US" b="0" dirty="0" smtClean="0">
                <a:solidFill>
                  <a:srgbClr val="0066FF"/>
                </a:solidFill>
                <a:ea typeface="ヒラギノ角ゴ Pro W3" charset="-128"/>
              </a:rPr>
              <a:t>Access control, password (confidential authentication information = the key), and log files</a:t>
            </a:r>
          </a:p>
          <a:p>
            <a:pPr marL="1108219" lvl="2" indent="-174982">
              <a:buFont typeface="Arial" panose="020B0604020202020204" pitchFamily="34" charset="0"/>
              <a:buChar char="•"/>
            </a:pPr>
            <a:r>
              <a:rPr lang="en-US" b="0" dirty="0" smtClean="0">
                <a:solidFill>
                  <a:srgbClr val="0066FF"/>
                </a:solidFill>
                <a:ea typeface="ヒラギノ角ゴ Pro W3" charset="-128"/>
              </a:rPr>
              <a:t>Backups</a:t>
            </a:r>
          </a:p>
          <a:p>
            <a:pPr marL="1108219" lvl="2" indent="-174982">
              <a:buFont typeface="Arial" panose="020B0604020202020204" pitchFamily="34" charset="0"/>
              <a:buChar char="•"/>
            </a:pPr>
            <a:r>
              <a:rPr lang="en-US" dirty="0" smtClean="0">
                <a:solidFill>
                  <a:srgbClr val="0066FF"/>
                </a:solidFill>
                <a:ea typeface="ヒラギノ角ゴ Pro W3" charset="-128"/>
              </a:rPr>
              <a:t>Security policies</a:t>
            </a:r>
          </a:p>
          <a:p>
            <a:endParaRPr lang="en-US" dirty="0">
              <a:latin typeface="Arial" pitchFamily="34" charset="0"/>
              <a:cs typeface="Arial" pitchFamily="34" charset="0"/>
            </a:endParaRPr>
          </a:p>
          <a:p>
            <a:endParaRPr lang="en-US" dirty="0" smtClean="0"/>
          </a:p>
          <a:p>
            <a:r>
              <a:rPr lang="en-US" i="1" dirty="0" smtClean="0"/>
              <a:t>Ask the class if they are aware of any new technologies that may have an impact on an organization’s ability to comply with the privacy or security rule; </a:t>
            </a:r>
            <a:r>
              <a:rPr lang="en-US" i="1" dirty="0" err="1" smtClean="0"/>
              <a:t>i.e</a:t>
            </a:r>
            <a:r>
              <a:rPr lang="en-US" i="1" dirty="0" smtClean="0"/>
              <a:t> social media, </a:t>
            </a:r>
            <a:r>
              <a:rPr lang="en-US" i="1" dirty="0" err="1" smtClean="0"/>
              <a:t>telehealth</a:t>
            </a:r>
            <a:r>
              <a:rPr lang="en-US" i="1" dirty="0" smtClean="0"/>
              <a:t>/telemedicine, on line doctor’s visits</a:t>
            </a:r>
            <a:endParaRPr lang="en-US" i="1" dirty="0"/>
          </a:p>
        </p:txBody>
      </p:sp>
      <p:sp>
        <p:nvSpPr>
          <p:cNvPr id="4" name="Slide Number Placeholder 3"/>
          <p:cNvSpPr>
            <a:spLocks noGrp="1"/>
          </p:cNvSpPr>
          <p:nvPr>
            <p:ph type="sldNum" sz="quarter" idx="10"/>
          </p:nvPr>
        </p:nvSpPr>
        <p:spPr/>
        <p:txBody>
          <a:bodyPr/>
          <a:lstStyle/>
          <a:p>
            <a:fld id="{39A556CF-9425-4402-985E-92FF1B97F47B}" type="slidenum">
              <a:rPr lang="en-US" smtClean="0"/>
              <a:pPr/>
              <a:t>6</a:t>
            </a:fld>
            <a:endParaRPr lang="en-US" dirty="0"/>
          </a:p>
        </p:txBody>
      </p:sp>
    </p:spTree>
    <p:extLst>
      <p:ext uri="{BB962C8B-B14F-4D97-AF65-F5344CB8AC3E}">
        <p14:creationId xmlns:p14="http://schemas.microsoft.com/office/powerpoint/2010/main" val="692475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organizations</a:t>
            </a:r>
            <a:r>
              <a:rPr lang="en-US" baseline="0" dirty="0" smtClean="0"/>
              <a:t> that must be compliant with HIPAA.</a:t>
            </a:r>
            <a:endParaRPr lang="en-US" dirty="0" smtClean="0"/>
          </a:p>
          <a:p>
            <a:pPr marL="174982" indent="-174982">
              <a:buFont typeface="Wingdings" panose="05000000000000000000" pitchFamily="2" charset="2"/>
              <a:buChar char="§"/>
            </a:pPr>
            <a:endParaRPr lang="en-US" dirty="0" smtClean="0"/>
          </a:p>
          <a:p>
            <a:pPr marL="174982" indent="-174982">
              <a:buFont typeface="Wingdings" panose="05000000000000000000" pitchFamily="2" charset="2"/>
              <a:buChar char="§"/>
            </a:pPr>
            <a:r>
              <a:rPr lang="en-US" dirty="0" smtClean="0"/>
              <a:t>Healthcare providers</a:t>
            </a:r>
          </a:p>
          <a:p>
            <a:pPr marL="641600" lvl="1" indent="-174982">
              <a:buFont typeface="Wingdings" panose="05000000000000000000" pitchFamily="2" charset="2"/>
              <a:buChar char="§"/>
            </a:pPr>
            <a:r>
              <a:rPr lang="en-US" dirty="0" smtClean="0"/>
              <a:t>Physicians, hospitals, laboratories, pharmacies, etc.</a:t>
            </a:r>
          </a:p>
          <a:p>
            <a:pPr marL="641600" lvl="1" indent="-174982">
              <a:buFont typeface="Wingdings" panose="05000000000000000000" pitchFamily="2" charset="2"/>
              <a:buChar char="§"/>
            </a:pPr>
            <a:endParaRPr lang="en-US" dirty="0" smtClean="0"/>
          </a:p>
          <a:p>
            <a:pPr marL="174982" indent="-174982">
              <a:buFont typeface="Wingdings" panose="05000000000000000000" pitchFamily="2" charset="2"/>
              <a:buChar char="§"/>
            </a:pPr>
            <a:r>
              <a:rPr lang="en-US" dirty="0" smtClean="0"/>
              <a:t>Health plans</a:t>
            </a:r>
          </a:p>
          <a:p>
            <a:pPr marL="641600" lvl="1" indent="-174982">
              <a:buFont typeface="Wingdings" panose="05000000000000000000" pitchFamily="2" charset="2"/>
              <a:buChar char="§"/>
            </a:pPr>
            <a:r>
              <a:rPr lang="en-US" dirty="0" smtClean="0"/>
              <a:t>Medicaid, Medicare, Blue Cross Blue Shield, Tricare, etc.</a:t>
            </a:r>
          </a:p>
          <a:p>
            <a:pPr marL="641600" lvl="1" indent="-174982">
              <a:buFont typeface="Wingdings" panose="05000000000000000000" pitchFamily="2" charset="2"/>
              <a:buChar char="§"/>
            </a:pPr>
            <a:endParaRPr lang="en-US" dirty="0" smtClean="0"/>
          </a:p>
          <a:p>
            <a:pPr marL="174982" indent="-174982">
              <a:buFont typeface="Wingdings" panose="05000000000000000000" pitchFamily="2" charset="2"/>
              <a:buChar char="§"/>
            </a:pPr>
            <a:r>
              <a:rPr lang="en-US" dirty="0" smtClean="0"/>
              <a:t>Healthcare clearinghouses – facilitate</a:t>
            </a:r>
            <a:r>
              <a:rPr lang="en-US" baseline="0" dirty="0" smtClean="0"/>
              <a:t> transmission of claim data and reimbursement, eligibility responses</a:t>
            </a:r>
            <a:endParaRPr lang="en-US" dirty="0" smtClean="0"/>
          </a:p>
          <a:p>
            <a:pPr marL="641600" lvl="1" indent="-174982">
              <a:buFont typeface="Wingdings" panose="05000000000000000000" pitchFamily="2" charset="2"/>
              <a:buChar char="§"/>
            </a:pPr>
            <a:r>
              <a:rPr lang="en-US" dirty="0" smtClean="0"/>
              <a:t>National Clearinghouse, NDC Electronic Claims</a:t>
            </a:r>
            <a:endParaRPr lang="en-US" dirty="0"/>
          </a:p>
        </p:txBody>
      </p:sp>
      <p:sp>
        <p:nvSpPr>
          <p:cNvPr id="4" name="Slide Number Placeholder 3"/>
          <p:cNvSpPr>
            <a:spLocks noGrp="1"/>
          </p:cNvSpPr>
          <p:nvPr>
            <p:ph type="sldNum" sz="quarter" idx="10"/>
          </p:nvPr>
        </p:nvSpPr>
        <p:spPr/>
        <p:txBody>
          <a:bodyPr/>
          <a:lstStyle/>
          <a:p>
            <a:fld id="{39A556CF-9425-4402-985E-92FF1B97F47B}" type="slidenum">
              <a:rPr lang="en-US" smtClean="0"/>
              <a:pPr/>
              <a:t>7</a:t>
            </a:fld>
            <a:endParaRPr lang="en-US"/>
          </a:p>
        </p:txBody>
      </p:sp>
    </p:spTree>
    <p:extLst>
      <p:ext uri="{BB962C8B-B14F-4D97-AF65-F5344CB8AC3E}">
        <p14:creationId xmlns:p14="http://schemas.microsoft.com/office/powerpoint/2010/main" val="27346301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US" sz="2200" dirty="0">
              <a:solidFill>
                <a:srgbClr val="0066FF"/>
              </a:solidFill>
              <a:ea typeface="ヒラギノ角ゴ Pro W3" charset="-128"/>
            </a:endParaRPr>
          </a:p>
          <a:p>
            <a:r>
              <a:rPr lang="en-US" sz="2200" i="1" dirty="0">
                <a:solidFill>
                  <a:srgbClr val="0066FF"/>
                </a:solidFill>
                <a:ea typeface="ヒラギノ角ゴ Pro W3" charset="-128"/>
              </a:rPr>
              <a:t>Ask the class if they can think of any other business associates that may have access to PHI – outside cleaning service, outside IT company, drug representatives</a:t>
            </a:r>
          </a:p>
          <a:p>
            <a:endParaRPr lang="en-US" sz="2200" i="1" dirty="0">
              <a:solidFill>
                <a:srgbClr val="0066FF"/>
              </a:solidFill>
              <a:ea typeface="ヒラギノ角ゴ Pro W3" charset="-128"/>
            </a:endParaRPr>
          </a:p>
          <a:p>
            <a:r>
              <a:rPr lang="en-US" sz="2200" dirty="0">
                <a:solidFill>
                  <a:srgbClr val="0066FF"/>
                </a:solidFill>
                <a:ea typeface="ヒラギノ角ゴ Pro W3" charset="-128"/>
              </a:rPr>
              <a:t>The Covered Entity must have a signed business associates agreement with any non-employee company that may have access to patient information in any form.  This outlines to the Business what the organization’s expectations are able the BA’s access to PHI and that the Business Associate and their employees are also liable if there is a data breach.</a:t>
            </a:r>
          </a:p>
        </p:txBody>
      </p:sp>
      <p:sp>
        <p:nvSpPr>
          <p:cNvPr id="4" name="Slide Number Placeholder 3"/>
          <p:cNvSpPr>
            <a:spLocks noGrp="1"/>
          </p:cNvSpPr>
          <p:nvPr>
            <p:ph type="sldNum" sz="quarter" idx="10"/>
          </p:nvPr>
        </p:nvSpPr>
        <p:spPr/>
        <p:txBody>
          <a:bodyPr/>
          <a:lstStyle/>
          <a:p>
            <a:fld id="{39A556CF-9425-4402-985E-92FF1B97F47B}" type="slidenum">
              <a:rPr lang="en-US" smtClean="0"/>
              <a:pPr/>
              <a:t>8</a:t>
            </a:fld>
            <a:endParaRPr lang="en-US"/>
          </a:p>
        </p:txBody>
      </p:sp>
    </p:spTree>
    <p:extLst>
      <p:ext uri="{BB962C8B-B14F-4D97-AF65-F5344CB8AC3E}">
        <p14:creationId xmlns:p14="http://schemas.microsoft.com/office/powerpoint/2010/main" val="29888768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9A556CF-9425-4402-985E-92FF1B97F47B}" type="slidenum">
              <a:rPr lang="en-US" smtClean="0"/>
              <a:pPr/>
              <a:t>9</a:t>
            </a:fld>
            <a:endParaRPr lang="en-US"/>
          </a:p>
        </p:txBody>
      </p:sp>
    </p:spTree>
    <p:extLst>
      <p:ext uri="{BB962C8B-B14F-4D97-AF65-F5344CB8AC3E}">
        <p14:creationId xmlns:p14="http://schemas.microsoft.com/office/powerpoint/2010/main" val="1324499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2192" y="6053328"/>
            <a:ext cx="2999232"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3145536" y="6044184"/>
            <a:ext cx="90464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3149600" y="4038600"/>
            <a:ext cx="8636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3149600" y="6050037"/>
            <a:ext cx="89408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01600" y="6068699"/>
            <a:ext cx="2743200" cy="685800"/>
          </a:xfrm>
        </p:spPr>
        <p:txBody>
          <a:bodyPr>
            <a:noAutofit/>
          </a:bodyPr>
          <a:lstStyle>
            <a:lvl1pPr algn="ctr">
              <a:defRPr sz="2000">
                <a:solidFill>
                  <a:srgbClr val="FFFFFF"/>
                </a:solidFill>
              </a:defRPr>
            </a:lvl1pPr>
          </a:lstStyle>
          <a:p>
            <a:fld id="{9FEA003F-630F-4133-951A-AF79CEBB49B3}" type="datetimeFigureOut">
              <a:rPr lang="en-US" smtClean="0"/>
              <a:pPr/>
              <a:t>9/12/2016</a:t>
            </a:fld>
            <a:endParaRPr lang="en-US" dirty="0"/>
          </a:p>
        </p:txBody>
      </p:sp>
      <p:sp>
        <p:nvSpPr>
          <p:cNvPr id="17" name="Footer Placeholder 16"/>
          <p:cNvSpPr>
            <a:spLocks noGrp="1"/>
          </p:cNvSpPr>
          <p:nvPr>
            <p:ph type="ftr" sz="quarter" idx="11"/>
          </p:nvPr>
        </p:nvSpPr>
        <p:spPr>
          <a:xfrm>
            <a:off x="2780524" y="236549"/>
            <a:ext cx="78232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10668000" y="228600"/>
            <a:ext cx="1117600" cy="381000"/>
          </a:xfrm>
        </p:spPr>
        <p:txBody>
          <a:bodyPr/>
          <a:lstStyle>
            <a:lvl1pPr>
              <a:defRPr>
                <a:solidFill>
                  <a:schemeClr val="tx2"/>
                </a:solidFill>
              </a:defRPr>
            </a:lvl1pPr>
          </a:lstStyle>
          <a:p>
            <a:fld id="{71ED9D41-2417-49A7-84F7-0C05316C96AD}"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FEA003F-630F-4133-951A-AF79CEBB49B3}" type="datetimeFigureOut">
              <a:rPr lang="en-US" smtClean="0"/>
              <a:pPr/>
              <a:t>9/12/2016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ED9D41-2417-49A7-84F7-0C05316C96A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609611"/>
            <a:ext cx="27432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609600"/>
            <a:ext cx="74168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8737600" y="6248413"/>
            <a:ext cx="2946400" cy="365125"/>
          </a:xfrm>
        </p:spPr>
        <p:txBody>
          <a:bodyPr/>
          <a:lstStyle/>
          <a:p>
            <a:fld id="{9FEA003F-630F-4133-951A-AF79CEBB49B3}" type="datetimeFigureOut">
              <a:rPr lang="en-US" smtClean="0"/>
              <a:pPr/>
              <a:t>9/12/2016</a:t>
            </a:fld>
            <a:endParaRPr lang="en-US" dirty="0"/>
          </a:p>
        </p:txBody>
      </p:sp>
      <p:sp>
        <p:nvSpPr>
          <p:cNvPr id="5" name="Footer Placeholder 4"/>
          <p:cNvSpPr>
            <a:spLocks noGrp="1"/>
          </p:cNvSpPr>
          <p:nvPr>
            <p:ph type="ftr" sz="quarter" idx="11"/>
          </p:nvPr>
        </p:nvSpPr>
        <p:spPr>
          <a:xfrm>
            <a:off x="609609" y="6248218"/>
            <a:ext cx="7431311" cy="365125"/>
          </a:xfrm>
        </p:spPr>
        <p:txBody>
          <a:bodyPr/>
          <a:lstStyle/>
          <a:p>
            <a:endParaRPr lang="en-US" dirty="0"/>
          </a:p>
        </p:txBody>
      </p:sp>
      <p:sp>
        <p:nvSpPr>
          <p:cNvPr id="7" name="Rectangle 6"/>
          <p:cNvSpPr/>
          <p:nvPr/>
        </p:nvSpPr>
        <p:spPr bwMode="white">
          <a:xfrm>
            <a:off x="8128424" y="0"/>
            <a:ext cx="42672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8189384" y="609600"/>
            <a:ext cx="3048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8189384" y="0"/>
            <a:ext cx="3048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8075084" y="103716"/>
            <a:ext cx="533400" cy="325968"/>
          </a:xfrm>
        </p:spPr>
        <p:txBody>
          <a:bodyPr/>
          <a:lstStyle/>
          <a:p>
            <a:fld id="{71ED9D41-2417-49A7-84F7-0C05316C96A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2192" y="6053328"/>
            <a:ext cx="2999232"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3145536" y="6044184"/>
            <a:ext cx="90464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3149600" y="4038600"/>
            <a:ext cx="8636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3149600" y="6050037"/>
            <a:ext cx="89408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01600" y="6068699"/>
            <a:ext cx="2743200" cy="685800"/>
          </a:xfrm>
        </p:spPr>
        <p:txBody>
          <a:bodyPr>
            <a:noAutofit/>
          </a:bodyPr>
          <a:lstStyle>
            <a:lvl1pPr algn="ctr">
              <a:defRPr sz="2000">
                <a:solidFill>
                  <a:srgbClr val="FFFFFF"/>
                </a:solidFill>
              </a:defRPr>
            </a:lvl1pPr>
          </a:lstStyle>
          <a:p>
            <a:fld id="{9FEA003F-630F-4133-951A-AF79CEBB49B3}" type="datetimeFigureOut">
              <a:rPr lang="en-US" smtClean="0"/>
              <a:pPr/>
              <a:t>9/12/2016</a:t>
            </a:fld>
            <a:endParaRPr lang="en-US" dirty="0"/>
          </a:p>
        </p:txBody>
      </p:sp>
      <p:sp>
        <p:nvSpPr>
          <p:cNvPr id="17" name="Footer Placeholder 16"/>
          <p:cNvSpPr>
            <a:spLocks noGrp="1"/>
          </p:cNvSpPr>
          <p:nvPr>
            <p:ph type="ftr" sz="quarter" idx="11"/>
          </p:nvPr>
        </p:nvSpPr>
        <p:spPr>
          <a:xfrm>
            <a:off x="2780524" y="236539"/>
            <a:ext cx="78232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10668000" y="228600"/>
            <a:ext cx="1117600" cy="381000"/>
          </a:xfrm>
        </p:spPr>
        <p:txBody>
          <a:bodyPr/>
          <a:lstStyle>
            <a:lvl1pPr>
              <a:defRPr>
                <a:solidFill>
                  <a:schemeClr val="tx2"/>
                </a:solidFill>
              </a:defRPr>
            </a:lvl1pPr>
          </a:lstStyle>
          <a:p>
            <a:fld id="{71ED9D41-2417-49A7-84F7-0C05316C96AD}"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6864" y="228600"/>
            <a:ext cx="108712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9FEA003F-630F-4133-951A-AF79CEBB49B3}" type="datetimeFigureOut">
              <a:rPr lang="en-US" smtClean="0"/>
              <a:pPr/>
              <a:t>9/12/2016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1ED9D41-2417-49A7-84F7-0C05316C96AD}" type="slidenum">
              <a:rPr lang="en-US" smtClean="0"/>
              <a:pPr/>
              <a:t>‹#›</a:t>
            </a:fld>
            <a:endParaRPr lang="en-US" dirty="0"/>
          </a:p>
        </p:txBody>
      </p:sp>
      <p:sp>
        <p:nvSpPr>
          <p:cNvPr id="8" name="Content Placeholder 7"/>
          <p:cNvSpPr>
            <a:spLocks noGrp="1"/>
          </p:cNvSpPr>
          <p:nvPr>
            <p:ph sz="quarter" idx="1"/>
          </p:nvPr>
        </p:nvSpPr>
        <p:spPr>
          <a:xfrm>
            <a:off x="816864" y="1600200"/>
            <a:ext cx="108712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28801" y="2743200"/>
            <a:ext cx="9497484"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7272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828800" y="1600200"/>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828800" y="1600200"/>
            <a:ext cx="1016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9FEA003F-630F-4133-951A-AF79CEBB49B3}" type="datetimeFigureOut">
              <a:rPr lang="en-US" smtClean="0"/>
              <a:pPr/>
              <a:t>9/12/2016</a:t>
            </a:fld>
            <a:endParaRPr lang="en-US" dirty="0"/>
          </a:p>
        </p:txBody>
      </p:sp>
      <p:sp>
        <p:nvSpPr>
          <p:cNvPr id="13" name="Slide Number Placeholder 12"/>
          <p:cNvSpPr>
            <a:spLocks noGrp="1"/>
          </p:cNvSpPr>
          <p:nvPr>
            <p:ph type="sldNum" sz="quarter" idx="11"/>
          </p:nvPr>
        </p:nvSpPr>
        <p:spPr>
          <a:xfrm>
            <a:off x="0" y="1752600"/>
            <a:ext cx="1727200" cy="701676"/>
          </a:xfrm>
        </p:spPr>
        <p:txBody>
          <a:bodyPr>
            <a:noAutofit/>
          </a:bodyPr>
          <a:lstStyle>
            <a:lvl1pPr>
              <a:defRPr sz="2400">
                <a:solidFill>
                  <a:srgbClr val="FFFFFF"/>
                </a:solidFill>
              </a:defRPr>
            </a:lvl1pPr>
          </a:lstStyle>
          <a:p>
            <a:fld id="{71ED9D41-2417-49A7-84F7-0C05316C96AD}"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812800" y="1589567"/>
            <a:ext cx="5181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6459868" y="1589567"/>
            <a:ext cx="5181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9FEA003F-630F-4133-951A-AF79CEBB49B3}" type="datetimeFigureOut">
              <a:rPr lang="en-US" smtClean="0"/>
              <a:pPr/>
              <a:t>9/12/2016</a:t>
            </a:fld>
            <a:endParaRPr lang="en-US" dirty="0"/>
          </a:p>
        </p:txBody>
      </p:sp>
      <p:sp>
        <p:nvSpPr>
          <p:cNvPr id="10" name="Slide Number Placeholder 9"/>
          <p:cNvSpPr>
            <a:spLocks noGrp="1"/>
          </p:cNvSpPr>
          <p:nvPr>
            <p:ph type="sldNum" sz="quarter" idx="16"/>
          </p:nvPr>
        </p:nvSpPr>
        <p:spPr/>
        <p:txBody>
          <a:bodyPr rtlCol="0"/>
          <a:lstStyle/>
          <a:p>
            <a:fld id="{71ED9D41-2417-49A7-84F7-0C05316C96AD}"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11200" y="273050"/>
            <a:ext cx="108712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812800" y="2438400"/>
            <a:ext cx="51816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6400800" y="2438400"/>
            <a:ext cx="51816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9FEA003F-630F-4133-951A-AF79CEBB49B3}" type="datetimeFigureOut">
              <a:rPr lang="en-US" smtClean="0"/>
              <a:pPr/>
              <a:t>9/12/2016</a:t>
            </a:fld>
            <a:endParaRPr lang="en-US" dirty="0"/>
          </a:p>
        </p:txBody>
      </p:sp>
      <p:sp>
        <p:nvSpPr>
          <p:cNvPr id="12" name="Slide Number Placeholder 11"/>
          <p:cNvSpPr>
            <a:spLocks noGrp="1"/>
          </p:cNvSpPr>
          <p:nvPr>
            <p:ph type="sldNum" sz="quarter" idx="16"/>
          </p:nvPr>
        </p:nvSpPr>
        <p:spPr/>
        <p:txBody>
          <a:bodyPr rtlCol="0"/>
          <a:lstStyle/>
          <a:p>
            <a:fld id="{71ED9D41-2417-49A7-84F7-0C05316C96AD}"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812800" y="1752600"/>
            <a:ext cx="51816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6400800" y="1752600"/>
            <a:ext cx="51816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9FEA003F-630F-4133-951A-AF79CEBB49B3}" type="datetimeFigureOut">
              <a:rPr lang="en-US" smtClean="0"/>
              <a:pPr/>
              <a:t>9/12/2016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71ED9D41-2417-49A7-84F7-0C05316C96AD}"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EA003F-630F-4133-951A-AF79CEBB49B3}" type="datetimeFigureOut">
              <a:rPr lang="en-US" smtClean="0"/>
              <a:pPr/>
              <a:t>9/12/2016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711200" cy="381000"/>
          </a:xfrm>
        </p:spPr>
        <p:txBody>
          <a:bodyPr/>
          <a:lstStyle>
            <a:lvl1pPr>
              <a:defRPr>
                <a:solidFill>
                  <a:schemeClr val="tx2"/>
                </a:solidFill>
              </a:defRPr>
            </a:lvl1pPr>
          </a:lstStyle>
          <a:p>
            <a:fld id="{71ED9D41-2417-49A7-84F7-0C05316C96AD}"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273050"/>
            <a:ext cx="107696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9FEA003F-630F-4133-951A-AF79CEBB49B3}" type="datetimeFigureOut">
              <a:rPr lang="en-US" smtClean="0"/>
              <a:pPr/>
              <a:t>9/12/2016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71ED9D41-2417-49A7-84F7-0C05316C96AD}" type="slidenum">
              <a:rPr lang="en-US" smtClean="0"/>
              <a:pPr/>
              <a:t>‹#›</a:t>
            </a:fld>
            <a:endParaRPr lang="en-US" dirty="0"/>
          </a:p>
        </p:txBody>
      </p:sp>
      <p:sp>
        <p:nvSpPr>
          <p:cNvPr id="3" name="Text Placeholder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3149600" y="1752600"/>
            <a:ext cx="85344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6864" y="228600"/>
            <a:ext cx="108712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9FEA003F-630F-4133-951A-AF79CEBB49B3}" type="datetimeFigureOut">
              <a:rPr lang="en-US" smtClean="0"/>
              <a:pPr/>
              <a:t>9/12/2016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1ED9D41-2417-49A7-84F7-0C05316C96AD}" type="slidenum">
              <a:rPr lang="en-US" smtClean="0"/>
              <a:pPr/>
              <a:t>‹#›</a:t>
            </a:fld>
            <a:endParaRPr lang="en-US" dirty="0"/>
          </a:p>
        </p:txBody>
      </p:sp>
      <p:sp>
        <p:nvSpPr>
          <p:cNvPr id="8" name="Content Placeholder 7"/>
          <p:cNvSpPr>
            <a:spLocks noGrp="1"/>
          </p:cNvSpPr>
          <p:nvPr>
            <p:ph sz="quarter" idx="1"/>
          </p:nvPr>
        </p:nvSpPr>
        <p:spPr>
          <a:xfrm>
            <a:off x="816864" y="1600200"/>
            <a:ext cx="108712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133600" y="5486400"/>
            <a:ext cx="97536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12192" y="4572000"/>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2192" y="4663440"/>
            <a:ext cx="195072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060448" y="4654296"/>
            <a:ext cx="10131552"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133600" y="4648200"/>
            <a:ext cx="97536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930400" y="0"/>
            <a:ext cx="134112"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8331200" y="6248401"/>
            <a:ext cx="3556000" cy="365125"/>
          </a:xfrm>
        </p:spPr>
        <p:txBody>
          <a:bodyPr rtlCol="0"/>
          <a:lstStyle/>
          <a:p>
            <a:fld id="{9FEA003F-630F-4133-951A-AF79CEBB49B3}" type="datetimeFigureOut">
              <a:rPr lang="en-US" smtClean="0"/>
              <a:pPr/>
              <a:t>9/12/2016</a:t>
            </a:fld>
            <a:endParaRPr lang="en-US" dirty="0"/>
          </a:p>
        </p:txBody>
      </p:sp>
      <p:sp>
        <p:nvSpPr>
          <p:cNvPr id="13" name="Slide Number Placeholder 12"/>
          <p:cNvSpPr>
            <a:spLocks noGrp="1"/>
          </p:cNvSpPr>
          <p:nvPr>
            <p:ph type="sldNum" sz="quarter" idx="11"/>
          </p:nvPr>
        </p:nvSpPr>
        <p:spPr>
          <a:xfrm>
            <a:off x="0" y="4667249"/>
            <a:ext cx="1930400" cy="663578"/>
          </a:xfrm>
        </p:spPr>
        <p:txBody>
          <a:bodyPr rtlCol="0"/>
          <a:lstStyle>
            <a:lvl1pPr>
              <a:defRPr sz="2800"/>
            </a:lvl1pPr>
          </a:lstStyle>
          <a:p>
            <a:fld id="{71ED9D41-2417-49A7-84F7-0C05316C96AD}" type="slidenum">
              <a:rPr lang="en-US" smtClean="0"/>
              <a:pPr/>
              <a:t>‹#›</a:t>
            </a:fld>
            <a:endParaRPr lang="en-US" dirty="0"/>
          </a:p>
        </p:txBody>
      </p:sp>
      <p:sp>
        <p:nvSpPr>
          <p:cNvPr id="14" name="Footer Placeholder 13"/>
          <p:cNvSpPr>
            <a:spLocks noGrp="1"/>
          </p:cNvSpPr>
          <p:nvPr>
            <p:ph type="ftr" sz="quarter" idx="12"/>
          </p:nvPr>
        </p:nvSpPr>
        <p:spPr>
          <a:xfrm>
            <a:off x="2133600" y="6248207"/>
            <a:ext cx="6096000" cy="365125"/>
          </a:xfrm>
        </p:spPr>
        <p:txBody>
          <a:bodyPr rtlCol="0"/>
          <a:lstStyle/>
          <a:p>
            <a:endParaRPr lang="en-US" dirty="0"/>
          </a:p>
        </p:txBody>
      </p:sp>
      <p:sp>
        <p:nvSpPr>
          <p:cNvPr id="3" name="Picture Placeholder 2"/>
          <p:cNvSpPr>
            <a:spLocks noGrp="1"/>
          </p:cNvSpPr>
          <p:nvPr>
            <p:ph type="pic" idx="1"/>
          </p:nvPr>
        </p:nvSpPr>
        <p:spPr>
          <a:xfrm>
            <a:off x="2080768" y="0"/>
            <a:ext cx="10111232"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FEA003F-630F-4133-951A-AF79CEBB49B3}" type="datetimeFigureOut">
              <a:rPr lang="en-US" smtClean="0"/>
              <a:pPr/>
              <a:t>9/12/2016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ED9D41-2417-49A7-84F7-0C05316C96AD}"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609601"/>
            <a:ext cx="27432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609600"/>
            <a:ext cx="74168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8737600" y="6248403"/>
            <a:ext cx="2946400" cy="365125"/>
          </a:xfrm>
        </p:spPr>
        <p:txBody>
          <a:bodyPr/>
          <a:lstStyle/>
          <a:p>
            <a:fld id="{9FEA003F-630F-4133-951A-AF79CEBB49B3}" type="datetimeFigureOut">
              <a:rPr lang="en-US" smtClean="0"/>
              <a:pPr/>
              <a:t>9/12/2016</a:t>
            </a:fld>
            <a:endParaRPr lang="en-US" dirty="0"/>
          </a:p>
        </p:txBody>
      </p:sp>
      <p:sp>
        <p:nvSpPr>
          <p:cNvPr id="5" name="Footer Placeholder 4"/>
          <p:cNvSpPr>
            <a:spLocks noGrp="1"/>
          </p:cNvSpPr>
          <p:nvPr>
            <p:ph type="ftr" sz="quarter" idx="11"/>
          </p:nvPr>
        </p:nvSpPr>
        <p:spPr>
          <a:xfrm>
            <a:off x="609602" y="6248208"/>
            <a:ext cx="7431311" cy="365125"/>
          </a:xfrm>
        </p:spPr>
        <p:txBody>
          <a:bodyPr/>
          <a:lstStyle/>
          <a:p>
            <a:endParaRPr lang="en-US" dirty="0"/>
          </a:p>
        </p:txBody>
      </p:sp>
      <p:sp>
        <p:nvSpPr>
          <p:cNvPr id="7" name="Rectangle 6"/>
          <p:cNvSpPr/>
          <p:nvPr/>
        </p:nvSpPr>
        <p:spPr bwMode="white">
          <a:xfrm>
            <a:off x="8128424" y="0"/>
            <a:ext cx="42672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8189384" y="609600"/>
            <a:ext cx="3048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8189384" y="0"/>
            <a:ext cx="3048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8075084" y="103716"/>
            <a:ext cx="533400" cy="325968"/>
          </a:xfrm>
        </p:spPr>
        <p:txBody>
          <a:bodyPr/>
          <a:lstStyle/>
          <a:p>
            <a:fld id="{71ED9D41-2417-49A7-84F7-0C05316C96AD}"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28803" y="2743200"/>
            <a:ext cx="9497484"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7272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828800" y="1600200"/>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828800" y="1600200"/>
            <a:ext cx="1016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9FEA003F-630F-4133-951A-AF79CEBB49B3}" type="datetimeFigureOut">
              <a:rPr lang="en-US" smtClean="0"/>
              <a:pPr/>
              <a:t>9/12/2016</a:t>
            </a:fld>
            <a:endParaRPr lang="en-US" dirty="0"/>
          </a:p>
        </p:txBody>
      </p:sp>
      <p:sp>
        <p:nvSpPr>
          <p:cNvPr id="13" name="Slide Number Placeholder 12"/>
          <p:cNvSpPr>
            <a:spLocks noGrp="1"/>
          </p:cNvSpPr>
          <p:nvPr>
            <p:ph type="sldNum" sz="quarter" idx="11"/>
          </p:nvPr>
        </p:nvSpPr>
        <p:spPr>
          <a:xfrm>
            <a:off x="0" y="1752600"/>
            <a:ext cx="1727200" cy="701676"/>
          </a:xfrm>
        </p:spPr>
        <p:txBody>
          <a:bodyPr>
            <a:noAutofit/>
          </a:bodyPr>
          <a:lstStyle>
            <a:lvl1pPr>
              <a:defRPr sz="2400">
                <a:solidFill>
                  <a:srgbClr val="FFFFFF"/>
                </a:solidFill>
              </a:defRPr>
            </a:lvl1pPr>
          </a:lstStyle>
          <a:p>
            <a:fld id="{71ED9D41-2417-49A7-84F7-0C05316C96AD}"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812800" y="1589567"/>
            <a:ext cx="5181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6459868" y="1589567"/>
            <a:ext cx="5181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9FEA003F-630F-4133-951A-AF79CEBB49B3}" type="datetimeFigureOut">
              <a:rPr lang="en-US" smtClean="0"/>
              <a:pPr/>
              <a:t>9/12/2016</a:t>
            </a:fld>
            <a:endParaRPr lang="en-US" dirty="0"/>
          </a:p>
        </p:txBody>
      </p:sp>
      <p:sp>
        <p:nvSpPr>
          <p:cNvPr id="10" name="Slide Number Placeholder 9"/>
          <p:cNvSpPr>
            <a:spLocks noGrp="1"/>
          </p:cNvSpPr>
          <p:nvPr>
            <p:ph type="sldNum" sz="quarter" idx="16"/>
          </p:nvPr>
        </p:nvSpPr>
        <p:spPr/>
        <p:txBody>
          <a:bodyPr rtlCol="0"/>
          <a:lstStyle/>
          <a:p>
            <a:fld id="{71ED9D41-2417-49A7-84F7-0C05316C96AD}"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11200" y="273050"/>
            <a:ext cx="108712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812800" y="2438400"/>
            <a:ext cx="51816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6400800" y="2438400"/>
            <a:ext cx="51816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9FEA003F-630F-4133-951A-AF79CEBB49B3}" type="datetimeFigureOut">
              <a:rPr lang="en-US" smtClean="0"/>
              <a:pPr/>
              <a:t>9/12/2016</a:t>
            </a:fld>
            <a:endParaRPr lang="en-US" dirty="0"/>
          </a:p>
        </p:txBody>
      </p:sp>
      <p:sp>
        <p:nvSpPr>
          <p:cNvPr id="12" name="Slide Number Placeholder 11"/>
          <p:cNvSpPr>
            <a:spLocks noGrp="1"/>
          </p:cNvSpPr>
          <p:nvPr>
            <p:ph type="sldNum" sz="quarter" idx="16"/>
          </p:nvPr>
        </p:nvSpPr>
        <p:spPr/>
        <p:txBody>
          <a:bodyPr rtlCol="0"/>
          <a:lstStyle/>
          <a:p>
            <a:fld id="{71ED9D41-2417-49A7-84F7-0C05316C96AD}"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812800" y="1752600"/>
            <a:ext cx="51816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6400800" y="1752600"/>
            <a:ext cx="51816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9FEA003F-630F-4133-951A-AF79CEBB49B3}" type="datetimeFigureOut">
              <a:rPr lang="en-US" smtClean="0"/>
              <a:pPr/>
              <a:t>9/12/2016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71ED9D41-2417-49A7-84F7-0C05316C96A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EA003F-630F-4133-951A-AF79CEBB49B3}" type="datetimeFigureOut">
              <a:rPr lang="en-US" smtClean="0"/>
              <a:pPr/>
              <a:t>9/12/2016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711200" cy="381000"/>
          </a:xfrm>
        </p:spPr>
        <p:txBody>
          <a:bodyPr/>
          <a:lstStyle>
            <a:lvl1pPr>
              <a:defRPr>
                <a:solidFill>
                  <a:schemeClr val="tx2"/>
                </a:solidFill>
              </a:defRPr>
            </a:lvl1pPr>
          </a:lstStyle>
          <a:p>
            <a:fld id="{71ED9D41-2417-49A7-84F7-0C05316C96A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273050"/>
            <a:ext cx="107696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9FEA003F-630F-4133-951A-AF79CEBB49B3}" type="datetimeFigureOut">
              <a:rPr lang="en-US" smtClean="0"/>
              <a:pPr/>
              <a:t>9/12/2016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71ED9D41-2417-49A7-84F7-0C05316C96AD}" type="slidenum">
              <a:rPr lang="en-US" smtClean="0"/>
              <a:pPr/>
              <a:t>‹#›</a:t>
            </a:fld>
            <a:endParaRPr lang="en-US" dirty="0"/>
          </a:p>
        </p:txBody>
      </p:sp>
      <p:sp>
        <p:nvSpPr>
          <p:cNvPr id="3" name="Text Placeholder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3149600" y="1752600"/>
            <a:ext cx="85344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133600" y="5486400"/>
            <a:ext cx="97536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12192" y="4572000"/>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2192" y="4663440"/>
            <a:ext cx="195072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060448" y="4654296"/>
            <a:ext cx="10131552"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133600" y="4648200"/>
            <a:ext cx="97536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930400" y="0"/>
            <a:ext cx="134112"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8331200" y="6248411"/>
            <a:ext cx="3556000" cy="365125"/>
          </a:xfrm>
        </p:spPr>
        <p:txBody>
          <a:bodyPr rtlCol="0"/>
          <a:lstStyle/>
          <a:p>
            <a:fld id="{9FEA003F-630F-4133-951A-AF79CEBB49B3}" type="datetimeFigureOut">
              <a:rPr lang="en-US" smtClean="0"/>
              <a:pPr/>
              <a:t>9/12/2016</a:t>
            </a:fld>
            <a:endParaRPr lang="en-US" dirty="0"/>
          </a:p>
        </p:txBody>
      </p:sp>
      <p:sp>
        <p:nvSpPr>
          <p:cNvPr id="13" name="Slide Number Placeholder 12"/>
          <p:cNvSpPr>
            <a:spLocks noGrp="1"/>
          </p:cNvSpPr>
          <p:nvPr>
            <p:ph type="sldNum" sz="quarter" idx="11"/>
          </p:nvPr>
        </p:nvSpPr>
        <p:spPr>
          <a:xfrm>
            <a:off x="0" y="4667249"/>
            <a:ext cx="1930400" cy="663578"/>
          </a:xfrm>
        </p:spPr>
        <p:txBody>
          <a:bodyPr rtlCol="0"/>
          <a:lstStyle>
            <a:lvl1pPr>
              <a:defRPr sz="2800"/>
            </a:lvl1pPr>
          </a:lstStyle>
          <a:p>
            <a:fld id="{71ED9D41-2417-49A7-84F7-0C05316C96AD}" type="slidenum">
              <a:rPr lang="en-US" smtClean="0"/>
              <a:pPr/>
              <a:t>‹#›</a:t>
            </a:fld>
            <a:endParaRPr lang="en-US" dirty="0"/>
          </a:p>
        </p:txBody>
      </p:sp>
      <p:sp>
        <p:nvSpPr>
          <p:cNvPr id="14" name="Footer Placeholder 13"/>
          <p:cNvSpPr>
            <a:spLocks noGrp="1"/>
          </p:cNvSpPr>
          <p:nvPr>
            <p:ph type="ftr" sz="quarter" idx="12"/>
          </p:nvPr>
        </p:nvSpPr>
        <p:spPr>
          <a:xfrm>
            <a:off x="2133600" y="6248217"/>
            <a:ext cx="6096000" cy="365125"/>
          </a:xfrm>
        </p:spPr>
        <p:txBody>
          <a:bodyPr rtlCol="0"/>
          <a:lstStyle/>
          <a:p>
            <a:endParaRPr lang="en-US" dirty="0"/>
          </a:p>
        </p:txBody>
      </p:sp>
      <p:sp>
        <p:nvSpPr>
          <p:cNvPr id="3" name="Picture Placeholder 2"/>
          <p:cNvSpPr>
            <a:spLocks noGrp="1"/>
          </p:cNvSpPr>
          <p:nvPr>
            <p:ph type="pic" idx="1"/>
          </p:nvPr>
        </p:nvSpPr>
        <p:spPr>
          <a:xfrm>
            <a:off x="2080768" y="0"/>
            <a:ext cx="10111232"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812800" y="228600"/>
            <a:ext cx="108712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816864" y="1600200"/>
            <a:ext cx="108712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128000" y="6248411"/>
            <a:ext cx="3556000" cy="365125"/>
          </a:xfrm>
          <a:prstGeom prst="rect">
            <a:avLst/>
          </a:prstGeom>
        </p:spPr>
        <p:txBody>
          <a:bodyPr vert="horz" anchor="ctr" anchorCtr="0"/>
          <a:lstStyle>
            <a:lvl1pPr algn="l" eaLnBrk="1" latinLnBrk="0" hangingPunct="1">
              <a:defRPr kumimoji="0" sz="1400">
                <a:solidFill>
                  <a:schemeClr val="tx2"/>
                </a:solidFill>
              </a:defRPr>
            </a:lvl1pPr>
          </a:lstStyle>
          <a:p>
            <a:fld id="{9FEA003F-630F-4133-951A-AF79CEBB49B3}" type="datetimeFigureOut">
              <a:rPr lang="en-US" smtClean="0"/>
              <a:pPr/>
              <a:t>9/12/2016</a:t>
            </a:fld>
            <a:endParaRPr lang="en-US" dirty="0"/>
          </a:p>
        </p:txBody>
      </p:sp>
      <p:sp>
        <p:nvSpPr>
          <p:cNvPr id="3" name="Footer Placeholder 2"/>
          <p:cNvSpPr>
            <a:spLocks noGrp="1"/>
          </p:cNvSpPr>
          <p:nvPr>
            <p:ph type="ftr" sz="quarter" idx="3"/>
          </p:nvPr>
        </p:nvSpPr>
        <p:spPr>
          <a:xfrm>
            <a:off x="812807" y="6248217"/>
            <a:ext cx="7228111"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12192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787400" y="1280160"/>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7112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1ED9D41-2417-49A7-84F7-0C05316C96A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812800" y="228600"/>
            <a:ext cx="108712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816864" y="1600200"/>
            <a:ext cx="108712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128000" y="6248401"/>
            <a:ext cx="3556000" cy="365125"/>
          </a:xfrm>
          <a:prstGeom prst="rect">
            <a:avLst/>
          </a:prstGeom>
        </p:spPr>
        <p:txBody>
          <a:bodyPr vert="horz" anchor="ctr" anchorCtr="0"/>
          <a:lstStyle>
            <a:lvl1pPr algn="l" eaLnBrk="1" latinLnBrk="0" hangingPunct="1">
              <a:defRPr kumimoji="0" sz="1400">
                <a:solidFill>
                  <a:schemeClr val="tx2"/>
                </a:solidFill>
              </a:defRPr>
            </a:lvl1pPr>
          </a:lstStyle>
          <a:p>
            <a:fld id="{9FEA003F-630F-4133-951A-AF79CEBB49B3}" type="datetimeFigureOut">
              <a:rPr lang="en-US" smtClean="0"/>
              <a:pPr/>
              <a:t>9/12/2016</a:t>
            </a:fld>
            <a:endParaRPr lang="en-US" dirty="0"/>
          </a:p>
        </p:txBody>
      </p:sp>
      <p:sp>
        <p:nvSpPr>
          <p:cNvPr id="3" name="Footer Placeholder 2"/>
          <p:cNvSpPr>
            <a:spLocks noGrp="1"/>
          </p:cNvSpPr>
          <p:nvPr>
            <p:ph type="ftr" sz="quarter" idx="3"/>
          </p:nvPr>
        </p:nvSpPr>
        <p:spPr>
          <a:xfrm>
            <a:off x="812801" y="6248207"/>
            <a:ext cx="7228111"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12192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787400" y="1280160"/>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7112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1ED9D41-2417-49A7-84F7-0C05316C96A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75631" y="1596189"/>
            <a:ext cx="8636000" cy="1828800"/>
          </a:xfrm>
        </p:spPr>
        <p:txBody>
          <a:bodyPr/>
          <a:lstStyle/>
          <a:p>
            <a:pPr algn="ctr"/>
            <a:r>
              <a:rPr lang="en-US" dirty="0"/>
              <a:t>Electronic HEALTH Record Security &amp; Privacy</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64167" y="3327591"/>
            <a:ext cx="2705100" cy="2416628"/>
          </a:xfrm>
          <a:prstGeom prst="rect">
            <a:avLst/>
          </a:prstGeom>
        </p:spPr>
      </p:pic>
      <p:sp>
        <p:nvSpPr>
          <p:cNvPr id="5" name="TextBox 4"/>
          <p:cNvSpPr txBox="1"/>
          <p:nvPr/>
        </p:nvSpPr>
        <p:spPr>
          <a:xfrm>
            <a:off x="3404936" y="6172200"/>
            <a:ext cx="3164306" cy="461665"/>
          </a:xfrm>
          <a:prstGeom prst="rect">
            <a:avLst/>
          </a:prstGeom>
          <a:noFill/>
        </p:spPr>
        <p:txBody>
          <a:bodyPr wrap="square" rtlCol="0">
            <a:spAutoFit/>
          </a:bodyPr>
          <a:lstStyle/>
          <a:p>
            <a:r>
              <a:rPr lang="en-US" sz="2400" b="1" dirty="0"/>
              <a:t>Module 4</a:t>
            </a:r>
          </a:p>
        </p:txBody>
      </p:sp>
    </p:spTree>
    <p:extLst>
      <p:ext uri="{BB962C8B-B14F-4D97-AF65-F5344CB8AC3E}">
        <p14:creationId xmlns:p14="http://schemas.microsoft.com/office/powerpoint/2010/main" val="35262323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3369" y="2150592"/>
            <a:ext cx="10111409" cy="1015663"/>
          </a:xfrm>
          <a:prstGeom prst="rect">
            <a:avLst/>
          </a:prstGeom>
        </p:spPr>
        <p:txBody>
          <a:bodyPr wrap="square">
            <a:spAutoFit/>
          </a:bodyPr>
          <a:lstStyle/>
          <a:p>
            <a:endParaRPr lang="en-US" b="1" u="sng" dirty="0">
              <a:solidFill>
                <a:srgbClr val="000000"/>
              </a:solidFill>
              <a:latin typeface="Calibri" panose="020F0502020204030204" pitchFamily="34" charset="0"/>
              <a:ea typeface="Calibri" panose="020F0502020204030204" pitchFamily="34" charset="0"/>
              <a:cs typeface="Arial" panose="020B0604020202020204" pitchFamily="34" charset="0"/>
            </a:endParaRPr>
          </a:p>
          <a:p>
            <a:endParaRPr lang="en-US" sz="2400" dirty="0"/>
          </a:p>
          <a:p>
            <a:endParaRPr lang="en-US" dirty="0"/>
          </a:p>
        </p:txBody>
      </p:sp>
      <p:sp>
        <p:nvSpPr>
          <p:cNvPr id="4" name="TextBox 3"/>
          <p:cNvSpPr txBox="1"/>
          <p:nvPr/>
        </p:nvSpPr>
        <p:spPr>
          <a:xfrm>
            <a:off x="896790" y="398520"/>
            <a:ext cx="10405193" cy="584775"/>
          </a:xfrm>
          <a:prstGeom prst="rect">
            <a:avLst/>
          </a:prstGeom>
          <a:noFill/>
        </p:spPr>
        <p:txBody>
          <a:bodyPr wrap="square" rtlCol="0">
            <a:spAutoFit/>
          </a:bodyPr>
          <a:lstStyle/>
          <a:p>
            <a:r>
              <a:rPr lang="en-US" sz="3200" b="1" dirty="0" smtClean="0">
                <a:solidFill>
                  <a:schemeClr val="tx2"/>
                </a:solidFill>
                <a:latin typeface="+mj-lt"/>
              </a:rPr>
              <a:t>What is Individually Identifiable Health Information (IIHI)</a:t>
            </a:r>
            <a:endParaRPr lang="en-US" sz="3200" b="1" dirty="0">
              <a:solidFill>
                <a:schemeClr val="tx2"/>
              </a:solidFill>
              <a:latin typeface="+mj-lt"/>
            </a:endParaRPr>
          </a:p>
        </p:txBody>
      </p:sp>
      <p:sp>
        <p:nvSpPr>
          <p:cNvPr id="5" name="Rectangle 4"/>
          <p:cNvSpPr/>
          <p:nvPr/>
        </p:nvSpPr>
        <p:spPr>
          <a:xfrm>
            <a:off x="353213" y="1682015"/>
            <a:ext cx="11492346" cy="4801314"/>
          </a:xfrm>
          <a:prstGeom prst="rect">
            <a:avLst/>
          </a:prstGeom>
        </p:spPr>
        <p:txBody>
          <a:bodyPr wrap="square">
            <a:spAutoFit/>
          </a:bodyPr>
          <a:lstStyle/>
          <a:p>
            <a:pPr lvl="1"/>
            <a:endParaRPr lang="en-US" dirty="0" smtClean="0">
              <a:latin typeface="Arial" panose="020B0604020202020204" pitchFamily="34" charset="0"/>
              <a:cs typeface="Arial" panose="020B0604020202020204" pitchFamily="34" charset="0"/>
            </a:endParaRPr>
          </a:p>
          <a:p>
            <a:pPr lvl="1"/>
            <a:r>
              <a:rPr lang="en-US" sz="2800" i="1" dirty="0">
                <a:cs typeface="Arial" panose="020B0604020202020204" pitchFamily="34" charset="0"/>
              </a:rPr>
              <a:t>Anything that can possibly identify a patient is considered IIHI</a:t>
            </a:r>
          </a:p>
          <a:p>
            <a:pPr lvl="1"/>
            <a:endParaRPr lang="en-US"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2800" dirty="0" smtClean="0">
                <a:cs typeface="Arial" panose="020B0604020202020204" pitchFamily="34" charset="0"/>
              </a:rPr>
              <a:t>Patient Names</a:t>
            </a:r>
          </a:p>
          <a:p>
            <a:pPr marL="742950" lvl="1" indent="-285750">
              <a:buFont typeface="Arial" panose="020B0604020202020204" pitchFamily="34" charset="0"/>
              <a:buChar char="•"/>
            </a:pPr>
            <a:r>
              <a:rPr lang="en-US" sz="2800" dirty="0" smtClean="0">
                <a:cs typeface="Arial" panose="020B0604020202020204" pitchFamily="34" charset="0"/>
              </a:rPr>
              <a:t>Patient Addresses</a:t>
            </a:r>
          </a:p>
          <a:p>
            <a:pPr marL="742950" lvl="1" indent="-285750">
              <a:buFont typeface="Arial" panose="020B0604020202020204" pitchFamily="34" charset="0"/>
              <a:buChar char="•"/>
            </a:pPr>
            <a:r>
              <a:rPr lang="en-US" sz="2800" dirty="0" smtClean="0">
                <a:cs typeface="Arial" panose="020B0604020202020204" pitchFamily="34" charset="0"/>
              </a:rPr>
              <a:t>Patient Telephone Numbers</a:t>
            </a:r>
          </a:p>
          <a:p>
            <a:pPr marL="742950" lvl="1" indent="-285750">
              <a:buFont typeface="Arial" panose="020B0604020202020204" pitchFamily="34" charset="0"/>
              <a:buChar char="•"/>
            </a:pPr>
            <a:r>
              <a:rPr lang="en-US" sz="2800" dirty="0" smtClean="0">
                <a:cs typeface="Arial" panose="020B0604020202020204" pitchFamily="34" charset="0"/>
              </a:rPr>
              <a:t>Social Security Numbers</a:t>
            </a:r>
          </a:p>
          <a:p>
            <a:pPr marL="742950" lvl="1" indent="-285750">
              <a:buFont typeface="Arial" panose="020B0604020202020204" pitchFamily="34" charset="0"/>
              <a:buChar char="•"/>
            </a:pPr>
            <a:r>
              <a:rPr lang="en-US" sz="2800" dirty="0" smtClean="0">
                <a:cs typeface="Arial" panose="020B0604020202020204" pitchFamily="34" charset="0"/>
              </a:rPr>
              <a:t>Health Insurance Policy Numbers</a:t>
            </a:r>
          </a:p>
          <a:p>
            <a:pPr marL="742950" lvl="1" indent="-285750">
              <a:buFont typeface="Arial" panose="020B0604020202020204" pitchFamily="34" charset="0"/>
              <a:buChar char="•"/>
            </a:pPr>
            <a:r>
              <a:rPr lang="en-US" sz="2800" dirty="0" smtClean="0">
                <a:cs typeface="Arial" panose="020B0604020202020204" pitchFamily="34" charset="0"/>
              </a:rPr>
              <a:t>Medical Record Numbers</a:t>
            </a:r>
          </a:p>
          <a:p>
            <a:pPr marL="742950" lvl="1" indent="-285750">
              <a:buFont typeface="Arial" panose="020B0604020202020204" pitchFamily="34" charset="0"/>
              <a:buChar char="•"/>
            </a:pPr>
            <a:r>
              <a:rPr lang="en-US" sz="2800" dirty="0" smtClean="0">
                <a:cs typeface="Arial" panose="020B0604020202020204" pitchFamily="34" charset="0"/>
              </a:rPr>
              <a:t>Photographs</a:t>
            </a:r>
          </a:p>
          <a:p>
            <a:pPr marL="742950" lvl="1" indent="-285750">
              <a:buFont typeface="Arial" panose="020B0604020202020204" pitchFamily="34" charset="0"/>
              <a:buChar char="•"/>
            </a:pPr>
            <a:r>
              <a:rPr lang="en-US" sz="2800" dirty="0" smtClean="0">
                <a:cs typeface="Arial" panose="020B0604020202020204" pitchFamily="34" charset="0"/>
              </a:rPr>
              <a:t>Fingerprint and Voice Files</a:t>
            </a:r>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81011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6791" y="1792705"/>
            <a:ext cx="10111409" cy="1015663"/>
          </a:xfrm>
          <a:prstGeom prst="rect">
            <a:avLst/>
          </a:prstGeom>
        </p:spPr>
        <p:txBody>
          <a:bodyPr wrap="square">
            <a:spAutoFit/>
          </a:bodyPr>
          <a:lstStyle/>
          <a:p>
            <a:endParaRPr lang="en-US" b="1" u="sng" dirty="0">
              <a:solidFill>
                <a:srgbClr val="000000"/>
              </a:solidFill>
              <a:latin typeface="Calibri" panose="020F0502020204030204" pitchFamily="34" charset="0"/>
              <a:ea typeface="Calibri" panose="020F0502020204030204" pitchFamily="34" charset="0"/>
              <a:cs typeface="Arial" panose="020B0604020202020204" pitchFamily="34" charset="0"/>
            </a:endParaRPr>
          </a:p>
          <a:p>
            <a:endParaRPr lang="en-US" sz="2400" dirty="0"/>
          </a:p>
          <a:p>
            <a:endParaRPr lang="en-US" dirty="0"/>
          </a:p>
        </p:txBody>
      </p:sp>
      <p:sp>
        <p:nvSpPr>
          <p:cNvPr id="4" name="TextBox 3"/>
          <p:cNvSpPr txBox="1"/>
          <p:nvPr/>
        </p:nvSpPr>
        <p:spPr>
          <a:xfrm>
            <a:off x="713911" y="398520"/>
            <a:ext cx="9524742" cy="584775"/>
          </a:xfrm>
          <a:prstGeom prst="rect">
            <a:avLst/>
          </a:prstGeom>
          <a:noFill/>
        </p:spPr>
        <p:txBody>
          <a:bodyPr wrap="square" rtlCol="0">
            <a:spAutoFit/>
          </a:bodyPr>
          <a:lstStyle/>
          <a:p>
            <a:r>
              <a:rPr lang="en-US" sz="3200" b="1" dirty="0" smtClean="0">
                <a:solidFill>
                  <a:schemeClr val="tx2"/>
                </a:solidFill>
                <a:latin typeface="+mj-lt"/>
              </a:rPr>
              <a:t>HIPAA’s Minimum Standard Rule</a:t>
            </a:r>
            <a:endParaRPr lang="en-US" sz="3200" b="1" dirty="0">
              <a:solidFill>
                <a:schemeClr val="tx2"/>
              </a:solidFill>
              <a:latin typeface="+mj-lt"/>
            </a:endParaRPr>
          </a:p>
        </p:txBody>
      </p:sp>
      <p:sp>
        <p:nvSpPr>
          <p:cNvPr id="5" name="Rectangle 4"/>
          <p:cNvSpPr/>
          <p:nvPr/>
        </p:nvSpPr>
        <p:spPr>
          <a:xfrm>
            <a:off x="290946" y="1448023"/>
            <a:ext cx="11492346" cy="1200329"/>
          </a:xfrm>
          <a:prstGeom prst="rect">
            <a:avLst/>
          </a:prstGeom>
        </p:spPr>
        <p:txBody>
          <a:bodyPr wrap="square">
            <a:spAutoFit/>
          </a:bodyPr>
          <a:lstStyle/>
          <a:p>
            <a:pPr marL="914400" lvl="1" indent="-457200">
              <a:buFont typeface="Arial" pitchFamily="34" charset="0"/>
              <a:buChar char="•"/>
            </a:pPr>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p:txBody>
      </p:sp>
      <p:sp>
        <p:nvSpPr>
          <p:cNvPr id="2" name="Rectangle 1"/>
          <p:cNvSpPr/>
          <p:nvPr/>
        </p:nvSpPr>
        <p:spPr>
          <a:xfrm>
            <a:off x="896791" y="1792704"/>
            <a:ext cx="10368617" cy="3939540"/>
          </a:xfrm>
          <a:prstGeom prst="rect">
            <a:avLst/>
          </a:prstGeom>
        </p:spPr>
        <p:txBody>
          <a:bodyPr wrap="square">
            <a:spAutoFit/>
          </a:bodyPr>
          <a:lstStyle/>
          <a:p>
            <a:pPr marL="457200" indent="-457200">
              <a:buFont typeface="Arial" panose="020B0604020202020204" pitchFamily="34" charset="0"/>
              <a:buChar char="•"/>
            </a:pPr>
            <a:r>
              <a:rPr lang="en-US" sz="2800" dirty="0">
                <a:cs typeface="Arial" panose="020B0604020202020204" pitchFamily="34" charset="0"/>
              </a:rPr>
              <a:t>Must provide only </a:t>
            </a:r>
            <a:r>
              <a:rPr lang="en-US" sz="2800" dirty="0" smtClean="0">
                <a:cs typeface="Arial" panose="020B0604020202020204" pitchFamily="34" charset="0"/>
              </a:rPr>
              <a:t>PHI </a:t>
            </a:r>
            <a:r>
              <a:rPr lang="en-US" sz="2800" dirty="0">
                <a:cs typeface="Arial" panose="020B0604020202020204" pitchFamily="34" charset="0"/>
              </a:rPr>
              <a:t>in the minimum necessary amount to accomplish the intended purpose of use or disclosure</a:t>
            </a:r>
          </a:p>
          <a:p>
            <a:pPr marL="457200" indent="-457200">
              <a:buFont typeface="Arial" panose="020B0604020202020204" pitchFamily="34" charset="0"/>
              <a:buChar char="•"/>
            </a:pPr>
            <a:endParaRPr lang="en-US" sz="2800" dirty="0">
              <a:cs typeface="Arial" panose="020B0604020202020204" pitchFamily="34" charset="0"/>
            </a:endParaRPr>
          </a:p>
          <a:p>
            <a:pPr marL="457200" indent="-457200">
              <a:buFont typeface="Arial" panose="020B0604020202020204" pitchFamily="34" charset="0"/>
              <a:buChar char="•"/>
            </a:pPr>
            <a:r>
              <a:rPr lang="en-US" sz="2800" dirty="0">
                <a:cs typeface="Arial" panose="020B0604020202020204" pitchFamily="34" charset="0"/>
              </a:rPr>
              <a:t>Does not apply when patient provides a valid, signed authorization of release of </a:t>
            </a:r>
            <a:r>
              <a:rPr lang="en-US" sz="2800" dirty="0" smtClean="0">
                <a:cs typeface="Arial" panose="020B0604020202020204" pitchFamily="34" charset="0"/>
              </a:rPr>
              <a:t>PHI</a:t>
            </a:r>
          </a:p>
          <a:p>
            <a:pPr marL="457200" indent="-457200">
              <a:buFont typeface="Arial" panose="020B0604020202020204" pitchFamily="34" charset="0"/>
              <a:buChar char="•"/>
            </a:pPr>
            <a:endParaRPr lang="en-US" sz="2800" dirty="0">
              <a:cs typeface="Arial" panose="020B0604020202020204" pitchFamily="34" charset="0"/>
            </a:endParaRPr>
          </a:p>
          <a:p>
            <a:pPr marL="457200" indent="-457200">
              <a:buFont typeface="Arial" panose="020B0604020202020204" pitchFamily="34" charset="0"/>
              <a:buChar char="•"/>
            </a:pPr>
            <a:endParaRPr lang="en-US" sz="2800" dirty="0" smtClean="0">
              <a:cs typeface="Arial" panose="020B0604020202020204" pitchFamily="34" charset="0"/>
            </a:endParaRPr>
          </a:p>
          <a:p>
            <a:pPr marL="457200" indent="-45720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54871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6791" y="1792705"/>
            <a:ext cx="10111409" cy="1015663"/>
          </a:xfrm>
          <a:prstGeom prst="rect">
            <a:avLst/>
          </a:prstGeom>
        </p:spPr>
        <p:txBody>
          <a:bodyPr wrap="square">
            <a:spAutoFit/>
          </a:bodyPr>
          <a:lstStyle/>
          <a:p>
            <a:endParaRPr lang="en-US" b="1" u="sng" dirty="0">
              <a:solidFill>
                <a:srgbClr val="000000"/>
              </a:solidFill>
              <a:latin typeface="Calibri" panose="020F0502020204030204" pitchFamily="34" charset="0"/>
              <a:ea typeface="Calibri" panose="020F0502020204030204" pitchFamily="34" charset="0"/>
              <a:cs typeface="Arial" panose="020B0604020202020204" pitchFamily="34" charset="0"/>
            </a:endParaRPr>
          </a:p>
          <a:p>
            <a:endParaRPr lang="en-US" sz="2400" dirty="0"/>
          </a:p>
          <a:p>
            <a:endParaRPr lang="en-US" dirty="0"/>
          </a:p>
        </p:txBody>
      </p:sp>
      <p:sp>
        <p:nvSpPr>
          <p:cNvPr id="4" name="TextBox 3"/>
          <p:cNvSpPr txBox="1"/>
          <p:nvPr/>
        </p:nvSpPr>
        <p:spPr>
          <a:xfrm>
            <a:off x="1190124" y="398520"/>
            <a:ext cx="9524742" cy="584775"/>
          </a:xfrm>
          <a:prstGeom prst="rect">
            <a:avLst/>
          </a:prstGeom>
          <a:noFill/>
        </p:spPr>
        <p:txBody>
          <a:bodyPr wrap="square" rtlCol="0">
            <a:spAutoFit/>
          </a:bodyPr>
          <a:lstStyle/>
          <a:p>
            <a:r>
              <a:rPr lang="en-US" sz="3200" b="1" dirty="0" smtClean="0">
                <a:solidFill>
                  <a:schemeClr val="tx2"/>
                </a:solidFill>
                <a:latin typeface="+mj-lt"/>
              </a:rPr>
              <a:t>Privacy Rule: Patient Rights</a:t>
            </a:r>
            <a:endParaRPr lang="en-US" sz="3200" b="1" dirty="0">
              <a:solidFill>
                <a:schemeClr val="tx2"/>
              </a:solidFill>
              <a:latin typeface="+mj-lt"/>
            </a:endParaRPr>
          </a:p>
        </p:txBody>
      </p:sp>
      <p:sp>
        <p:nvSpPr>
          <p:cNvPr id="5" name="Rectangle 4"/>
          <p:cNvSpPr/>
          <p:nvPr/>
        </p:nvSpPr>
        <p:spPr>
          <a:xfrm>
            <a:off x="290946" y="1448023"/>
            <a:ext cx="11492346" cy="1200329"/>
          </a:xfrm>
          <a:prstGeom prst="rect">
            <a:avLst/>
          </a:prstGeom>
        </p:spPr>
        <p:txBody>
          <a:bodyPr wrap="square">
            <a:spAutoFit/>
          </a:bodyPr>
          <a:lstStyle/>
          <a:p>
            <a:pPr marL="914400" lvl="1" indent="-457200">
              <a:buFont typeface="Arial" pitchFamily="34" charset="0"/>
              <a:buChar char="•"/>
            </a:pPr>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p:txBody>
      </p:sp>
      <p:sp>
        <p:nvSpPr>
          <p:cNvPr id="2" name="Rectangle 1"/>
          <p:cNvSpPr/>
          <p:nvPr/>
        </p:nvSpPr>
        <p:spPr>
          <a:xfrm>
            <a:off x="896791" y="1792704"/>
            <a:ext cx="10368617" cy="4247317"/>
          </a:xfrm>
          <a:prstGeom prst="rect">
            <a:avLst/>
          </a:prstGeom>
        </p:spPr>
        <p:txBody>
          <a:bodyPr wrap="square">
            <a:spAutoFit/>
          </a:bodyPr>
          <a:lstStyle/>
          <a:p>
            <a:pPr marL="914400" lvl="1" indent="-457200">
              <a:buFont typeface="Arial" panose="020B0604020202020204" pitchFamily="34" charset="0"/>
              <a:buChar char="•"/>
            </a:pPr>
            <a:r>
              <a:rPr lang="en-US" sz="2800" dirty="0" smtClean="0">
                <a:cs typeface="Arial" panose="020B0604020202020204" pitchFamily="34" charset="0"/>
              </a:rPr>
              <a:t>To receive a copy of the organization’s Notice of Privacy Practices (NPP) </a:t>
            </a:r>
            <a:r>
              <a:rPr lang="en-US" sz="2800" i="1" dirty="0" smtClean="0">
                <a:cs typeface="Arial" panose="020B0604020202020204" pitchFamily="34" charset="0"/>
              </a:rPr>
              <a:t>“our HIPAA policy”</a:t>
            </a:r>
          </a:p>
          <a:p>
            <a:pPr marL="914400" lvl="1" indent="-457200">
              <a:buFont typeface="Arial" panose="020B0604020202020204" pitchFamily="34" charset="0"/>
              <a:buChar char="•"/>
            </a:pPr>
            <a:r>
              <a:rPr lang="en-US" sz="2800" dirty="0" smtClean="0">
                <a:cs typeface="Arial" panose="020B0604020202020204" pitchFamily="34" charset="0"/>
              </a:rPr>
              <a:t>To review their medical record and receive a copy upon request</a:t>
            </a:r>
          </a:p>
          <a:p>
            <a:pPr marL="914400" lvl="1" indent="-457200">
              <a:buFont typeface="Arial" panose="020B0604020202020204" pitchFamily="34" charset="0"/>
              <a:buChar char="•"/>
            </a:pPr>
            <a:r>
              <a:rPr lang="en-US" sz="2800" dirty="0" smtClean="0">
                <a:cs typeface="Arial" panose="020B0604020202020204" pitchFamily="34" charset="0"/>
              </a:rPr>
              <a:t>Receive </a:t>
            </a:r>
            <a:r>
              <a:rPr lang="en-US" sz="2800" dirty="0" smtClean="0">
                <a:cs typeface="Arial" panose="020B0604020202020204" pitchFamily="34" charset="0"/>
              </a:rPr>
              <a:t>an</a:t>
            </a:r>
            <a:r>
              <a:rPr lang="en-US" sz="2800" dirty="0" smtClean="0">
                <a:cs typeface="Arial" panose="020B0604020202020204" pitchFamily="34" charset="0"/>
              </a:rPr>
              <a:t> </a:t>
            </a:r>
            <a:r>
              <a:rPr lang="en-US" sz="2800" dirty="0" smtClean="0">
                <a:cs typeface="Arial" panose="020B0604020202020204" pitchFamily="34" charset="0"/>
              </a:rPr>
              <a:t>Accounting of Disclosures</a:t>
            </a:r>
          </a:p>
          <a:p>
            <a:pPr marL="914400" lvl="1" indent="-457200">
              <a:buFont typeface="Arial" panose="020B0604020202020204" pitchFamily="34" charset="0"/>
              <a:buChar char="•"/>
            </a:pPr>
            <a:r>
              <a:rPr lang="en-US" sz="2800" dirty="0" smtClean="0">
                <a:cs typeface="Arial" panose="020B0604020202020204" pitchFamily="34" charset="0"/>
              </a:rPr>
              <a:t>To request amendments to their record to correct errors or add missing information</a:t>
            </a:r>
          </a:p>
          <a:p>
            <a:pPr marL="914400" lvl="1" indent="-457200">
              <a:buFont typeface="Arial" panose="020B0604020202020204" pitchFamily="34" charset="0"/>
              <a:buChar char="•"/>
            </a:pPr>
            <a:r>
              <a:rPr lang="en-US" sz="2800" dirty="0" smtClean="0">
                <a:cs typeface="Arial" panose="020B0604020202020204" pitchFamily="34" charset="0"/>
              </a:rPr>
              <a:t>To restrict access to their record</a:t>
            </a:r>
          </a:p>
          <a:p>
            <a:pPr marL="914400" lvl="1" indent="-457200">
              <a:buFont typeface="Arial" panose="020B0604020202020204" pitchFamily="34" charset="0"/>
              <a:buChar char="•"/>
            </a:pPr>
            <a:r>
              <a:rPr lang="en-US" sz="2800" dirty="0" smtClean="0">
                <a:cs typeface="Arial" panose="020B0604020202020204" pitchFamily="34" charset="0"/>
              </a:rPr>
              <a:t>To file a complaint if they feel their privacy has been compromised</a:t>
            </a:r>
            <a:endParaRPr lang="en-US" dirty="0" smtClean="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20627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6791" y="1792705"/>
            <a:ext cx="10111409" cy="4832092"/>
          </a:xfrm>
          <a:prstGeom prst="rect">
            <a:avLst/>
          </a:prstGeom>
        </p:spPr>
        <p:txBody>
          <a:bodyPr wrap="square">
            <a:spAutoFit/>
          </a:bodyPr>
          <a:lstStyle/>
          <a:p>
            <a:endParaRPr lang="en-US" b="1" u="sng" dirty="0">
              <a:solidFill>
                <a:srgbClr val="000000"/>
              </a:solidFill>
              <a:latin typeface="Calibri" panose="020F0502020204030204" pitchFamily="34" charset="0"/>
              <a:ea typeface="Calibri" panose="020F0502020204030204" pitchFamily="34" charset="0"/>
              <a:cs typeface="Arial" panose="020B0604020202020204" pitchFamily="34" charset="0"/>
            </a:endParaRPr>
          </a:p>
          <a:p>
            <a:r>
              <a:rPr lang="en-US" sz="3200" b="1" u="sng" dirty="0">
                <a:solidFill>
                  <a:srgbClr val="000000"/>
                </a:solidFill>
                <a:ea typeface="Calibri" panose="020F0502020204030204" pitchFamily="34" charset="0"/>
                <a:cs typeface="Arial" panose="020B0604020202020204" pitchFamily="34" charset="0"/>
              </a:rPr>
              <a:t>Administrative Safeguards</a:t>
            </a:r>
          </a:p>
          <a:p>
            <a:pPr lvl="1">
              <a:lnSpc>
                <a:spcPct val="200000"/>
              </a:lnSpc>
            </a:pPr>
            <a:r>
              <a:rPr lang="en-US" sz="3200" dirty="0"/>
              <a:t>Administrative safeguards refer to the policies and procedures that exist in healthcare to protect the security, privacy, and confidentiality of your patient’s </a:t>
            </a:r>
            <a:r>
              <a:rPr lang="en-US" sz="3200" dirty="0" smtClean="0"/>
              <a:t>PHI/EPHI.</a:t>
            </a:r>
            <a:r>
              <a:rPr lang="en-US" sz="3200" dirty="0"/>
              <a:t> </a:t>
            </a:r>
            <a:endParaRPr lang="en-US" sz="3200" dirty="0" smtClean="0"/>
          </a:p>
          <a:p>
            <a:pPr lvl="1">
              <a:lnSpc>
                <a:spcPct val="200000"/>
              </a:lnSpc>
            </a:pPr>
            <a:endParaRPr lang="en-US" sz="2400" dirty="0"/>
          </a:p>
          <a:p>
            <a:endParaRPr lang="en-US" dirty="0"/>
          </a:p>
        </p:txBody>
      </p:sp>
      <p:sp>
        <p:nvSpPr>
          <p:cNvPr id="4" name="TextBox 3"/>
          <p:cNvSpPr txBox="1"/>
          <p:nvPr/>
        </p:nvSpPr>
        <p:spPr>
          <a:xfrm>
            <a:off x="902368" y="445168"/>
            <a:ext cx="10491055" cy="584775"/>
          </a:xfrm>
          <a:prstGeom prst="rect">
            <a:avLst/>
          </a:prstGeom>
          <a:noFill/>
        </p:spPr>
        <p:txBody>
          <a:bodyPr wrap="square" rtlCol="0">
            <a:spAutoFit/>
          </a:bodyPr>
          <a:lstStyle/>
          <a:p>
            <a:r>
              <a:rPr lang="en-US" sz="3200" b="1" dirty="0" smtClean="0">
                <a:solidFill>
                  <a:schemeClr val="tx2"/>
                </a:solidFill>
                <a:latin typeface="+mj-lt"/>
              </a:rPr>
              <a:t>Security Rule:  Administrative Safeguards</a:t>
            </a:r>
            <a:endParaRPr lang="en-US" sz="3200" b="1" dirty="0">
              <a:solidFill>
                <a:schemeClr val="tx2"/>
              </a:solidFill>
              <a:latin typeface="+mj-lt"/>
            </a:endParaRPr>
          </a:p>
        </p:txBody>
      </p:sp>
    </p:spTree>
    <p:extLst>
      <p:ext uri="{BB962C8B-B14F-4D97-AF65-F5344CB8AC3E}">
        <p14:creationId xmlns:p14="http://schemas.microsoft.com/office/powerpoint/2010/main" val="39998205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928" y="192505"/>
            <a:ext cx="10871200" cy="990600"/>
          </a:xfrm>
        </p:spPr>
        <p:txBody>
          <a:bodyPr>
            <a:normAutofit fontScale="90000"/>
          </a:bodyPr>
          <a:lstStyle/>
          <a:p>
            <a:r>
              <a:rPr lang="en-US" sz="3100" b="1" dirty="0">
                <a:solidFill>
                  <a:schemeClr val="tx1"/>
                </a:solidFill>
              </a:rPr>
              <a:t/>
            </a:r>
            <a:br>
              <a:rPr lang="en-US" sz="3100" b="1" dirty="0">
                <a:solidFill>
                  <a:schemeClr val="tx1"/>
                </a:solidFill>
              </a:rPr>
            </a:br>
            <a:r>
              <a:rPr lang="en-US" sz="3100" b="1" dirty="0">
                <a:solidFill>
                  <a:schemeClr val="tx1"/>
                </a:solidFill>
              </a:rPr>
              <a:t/>
            </a:r>
            <a:br>
              <a:rPr lang="en-US" sz="3100" b="1" dirty="0">
                <a:solidFill>
                  <a:schemeClr val="tx1"/>
                </a:solidFill>
              </a:rPr>
            </a:br>
            <a:r>
              <a:rPr lang="en-US" sz="3600" b="1" dirty="0" smtClean="0"/>
              <a:t>Security Rule: Physical Safeguards</a:t>
            </a:r>
            <a:r>
              <a:rPr lang="en-US" b="1" dirty="0"/>
              <a:t/>
            </a:r>
            <a:br>
              <a:rPr lang="en-US" b="1" dirty="0"/>
            </a:br>
            <a:endParaRPr lang="en-US" dirty="0"/>
          </a:p>
        </p:txBody>
      </p:sp>
      <p:sp>
        <p:nvSpPr>
          <p:cNvPr id="4" name="Content Placeholder 3"/>
          <p:cNvSpPr>
            <a:spLocks noGrp="1"/>
          </p:cNvSpPr>
          <p:nvPr>
            <p:ph sz="quarter" idx="1"/>
          </p:nvPr>
        </p:nvSpPr>
        <p:spPr>
          <a:xfrm>
            <a:off x="448235" y="1219200"/>
            <a:ext cx="11388165" cy="5460662"/>
          </a:xfrm>
          <a:prstGeom prst="rect">
            <a:avLst/>
          </a:prstGeom>
        </p:spPr>
        <p:txBody>
          <a:bodyPr wrap="square">
            <a:spAutoFit/>
          </a:bodyPr>
          <a:lstStyle/>
          <a:p>
            <a:endParaRPr lang="en-US" sz="1800" dirty="0"/>
          </a:p>
          <a:p>
            <a:pPr>
              <a:lnSpc>
                <a:spcPct val="150000"/>
              </a:lnSpc>
              <a:spcBef>
                <a:spcPts val="0"/>
              </a:spcBef>
              <a:buNone/>
            </a:pPr>
            <a:r>
              <a:rPr lang="en-US" sz="3200" b="1" u="sng" dirty="0"/>
              <a:t>Physical Safeguards:</a:t>
            </a:r>
            <a:r>
              <a:rPr lang="en-US" sz="3200" dirty="0"/>
              <a:t>                                                                                                                                                 Physical safeguards for </a:t>
            </a:r>
            <a:r>
              <a:rPr lang="en-US" sz="3200" dirty="0" smtClean="0"/>
              <a:t>PHI/EPHI and </a:t>
            </a:r>
            <a:r>
              <a:rPr lang="en-US" sz="3200" dirty="0"/>
              <a:t>Health IT refer to measures to protect the hardware and the facilities that store PHI.  Physical threats, whether in electronic or paper formation, affect the security of health information.  Some of the safeguards for electronic and paper-based systems are similar, but some safeguards are specific to health IT. </a:t>
            </a:r>
            <a:r>
              <a:rPr lang="en-US" sz="1800" dirty="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3232" y="228600"/>
            <a:ext cx="11102249" cy="990600"/>
          </a:xfrm>
        </p:spPr>
        <p:txBody>
          <a:bodyPr>
            <a:normAutofit/>
          </a:bodyPr>
          <a:lstStyle/>
          <a:p>
            <a:r>
              <a:rPr lang="en-US" sz="3200" b="1" dirty="0" smtClean="0"/>
              <a:t>Security Rule: Technical Safeguards</a:t>
            </a:r>
            <a:endParaRPr lang="en-US" sz="3200" b="1" dirty="0"/>
          </a:p>
        </p:txBody>
      </p:sp>
      <p:sp>
        <p:nvSpPr>
          <p:cNvPr id="3" name="Rectangle 2"/>
          <p:cNvSpPr/>
          <p:nvPr/>
        </p:nvSpPr>
        <p:spPr>
          <a:xfrm>
            <a:off x="0" y="1653397"/>
            <a:ext cx="11815481" cy="5262979"/>
          </a:xfrm>
          <a:prstGeom prst="rect">
            <a:avLst/>
          </a:prstGeom>
        </p:spPr>
        <p:txBody>
          <a:bodyPr wrap="square">
            <a:spAutoFit/>
          </a:bodyPr>
          <a:lstStyle/>
          <a:p>
            <a:pPr lvl="1">
              <a:lnSpc>
                <a:spcPct val="150000"/>
              </a:lnSpc>
            </a:pPr>
            <a:r>
              <a:rPr lang="en-US" sz="3200" b="1" u="sng" dirty="0"/>
              <a:t>Technical Safeguards:</a:t>
            </a:r>
            <a:r>
              <a:rPr lang="en-US" sz="3200" dirty="0"/>
              <a:t>                                                                                                                                                </a:t>
            </a:r>
          </a:p>
          <a:p>
            <a:pPr lvl="2">
              <a:lnSpc>
                <a:spcPct val="150000"/>
              </a:lnSpc>
            </a:pPr>
            <a:r>
              <a:rPr lang="en-US" sz="3200" dirty="0"/>
              <a:t>Technical safeguards are safeguards that are built into your health IT system to protect health information and to control access to it.  This includes measures to limit access to electronic information, to encrypt and decrypt electronic information, and to guard against unauthorized access to that information while it is being transmitted to others.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Compliance</a:t>
            </a:r>
            <a:r>
              <a:rPr lang="en-US" b="1" dirty="0" smtClean="0"/>
              <a:t> </a:t>
            </a:r>
            <a:r>
              <a:rPr lang="en-US" sz="3200" b="1" dirty="0" smtClean="0"/>
              <a:t>Plans</a:t>
            </a:r>
            <a:r>
              <a:rPr lang="en-US" b="1" dirty="0" smtClean="0"/>
              <a:t> </a:t>
            </a:r>
            <a:endParaRPr lang="en-US" b="1" dirty="0"/>
          </a:p>
        </p:txBody>
      </p:sp>
      <p:sp>
        <p:nvSpPr>
          <p:cNvPr id="3" name="Rectangle 2"/>
          <p:cNvSpPr/>
          <p:nvPr/>
        </p:nvSpPr>
        <p:spPr>
          <a:xfrm>
            <a:off x="812800" y="3105835"/>
            <a:ext cx="10562336" cy="1754326"/>
          </a:xfrm>
          <a:prstGeom prst="rect">
            <a:avLst/>
          </a:prstGeom>
        </p:spPr>
        <p:txBody>
          <a:bodyPr wrap="square">
            <a:spAutoFit/>
          </a:bodyPr>
          <a:lstStyle/>
          <a:p>
            <a:endParaRPr lang="en-US" dirty="0" smtClean="0">
              <a:solidFill>
                <a:srgbClr val="0066FF"/>
              </a:solidFill>
              <a:ea typeface="ヒラギノ角ゴ Pro W3" charset="-128"/>
            </a:endParaRPr>
          </a:p>
          <a:p>
            <a:endParaRPr lang="en-US" dirty="0">
              <a:solidFill>
                <a:srgbClr val="0066FF"/>
              </a:solidFill>
              <a:ea typeface="ヒラギノ角ゴ Pro W3" charset="-128"/>
            </a:endParaRPr>
          </a:p>
          <a:p>
            <a:endParaRPr lang="en-US" dirty="0" smtClean="0">
              <a:solidFill>
                <a:srgbClr val="0066FF"/>
              </a:solidFill>
              <a:ea typeface="ヒラギノ角ゴ Pro W3" charset="-128"/>
            </a:endParaRPr>
          </a:p>
          <a:p>
            <a:endParaRPr lang="en-US" dirty="0">
              <a:solidFill>
                <a:srgbClr val="0066FF"/>
              </a:solidFill>
              <a:ea typeface="ヒラギノ角ゴ Pro W3" charset="-128"/>
            </a:endParaRPr>
          </a:p>
          <a:p>
            <a:endParaRPr lang="en-US" dirty="0" smtClean="0">
              <a:solidFill>
                <a:srgbClr val="0066FF"/>
              </a:solidFill>
              <a:ea typeface="ヒラギノ角ゴ Pro W3" charset="-128"/>
            </a:endParaRPr>
          </a:p>
          <a:p>
            <a:endParaRPr lang="en-US" dirty="0">
              <a:solidFill>
                <a:srgbClr val="0066FF"/>
              </a:solidFill>
              <a:ea typeface="ヒラギノ角ゴ Pro W3" charset="-128"/>
            </a:endParaRPr>
          </a:p>
        </p:txBody>
      </p:sp>
      <p:sp>
        <p:nvSpPr>
          <p:cNvPr id="4" name="Rectangle 3"/>
          <p:cNvSpPr/>
          <p:nvPr/>
        </p:nvSpPr>
        <p:spPr>
          <a:xfrm>
            <a:off x="812800" y="1588371"/>
            <a:ext cx="9794240" cy="4228850"/>
          </a:xfrm>
          <a:prstGeom prst="rect">
            <a:avLst/>
          </a:prstGeom>
        </p:spPr>
        <p:txBody>
          <a:bodyPr wrap="square">
            <a:spAutoFit/>
          </a:bodyPr>
          <a:lstStyle/>
          <a:p>
            <a:pPr>
              <a:lnSpc>
                <a:spcPct val="120000"/>
              </a:lnSpc>
            </a:pPr>
            <a:r>
              <a:rPr lang="en-US" sz="2800" dirty="0" smtClean="0">
                <a:ea typeface="ヒラギノ角ゴ Pro W3" pitchFamily="-112" charset="-128"/>
                <a:cs typeface="ヒラギノ角ゴ Pro W3" pitchFamily="-112" charset="-128"/>
              </a:rPr>
              <a:t>In order to ensure that an organization is compliant with the Privacy &amp; Security Rules in HIPAA they must have compliance plans in place.</a:t>
            </a:r>
          </a:p>
          <a:p>
            <a:pPr marL="914400" lvl="1" indent="-457200">
              <a:lnSpc>
                <a:spcPct val="120000"/>
              </a:lnSpc>
              <a:buFont typeface="Arial" panose="020B0604020202020204" pitchFamily="34" charset="0"/>
              <a:buChar char="•"/>
            </a:pPr>
            <a:r>
              <a:rPr lang="en-US" sz="2800" dirty="0" smtClean="0">
                <a:ea typeface="ヒラギノ角ゴ Pro W3" pitchFamily="-112" charset="-128"/>
                <a:cs typeface="ヒラギノ角ゴ Pro W3" pitchFamily="-112" charset="-128"/>
              </a:rPr>
              <a:t>Create policies and procedures </a:t>
            </a:r>
            <a:endParaRPr lang="en-US" dirty="0" smtClean="0"/>
          </a:p>
          <a:p>
            <a:pPr marL="914400" lvl="1" indent="-457200">
              <a:lnSpc>
                <a:spcPct val="120000"/>
              </a:lnSpc>
              <a:buFont typeface="Arial" panose="020B0604020202020204" pitchFamily="34" charset="0"/>
              <a:buChar char="•"/>
            </a:pPr>
            <a:r>
              <a:rPr lang="en-US" sz="2800" dirty="0" smtClean="0">
                <a:ea typeface="ヒラギノ角ゴ Pro W3" pitchFamily="-112" charset="-128"/>
                <a:cs typeface="ヒラギノ角ゴ Pro W3" pitchFamily="-112" charset="-128"/>
              </a:rPr>
              <a:t>Establish the structure to adhere to those policies</a:t>
            </a:r>
            <a:endParaRPr lang="en-US" dirty="0" smtClean="0"/>
          </a:p>
          <a:p>
            <a:pPr marL="914400" lvl="1" indent="-457200">
              <a:lnSpc>
                <a:spcPct val="120000"/>
              </a:lnSpc>
              <a:buFont typeface="Arial" panose="020B0604020202020204" pitchFamily="34" charset="0"/>
              <a:buChar char="•"/>
            </a:pPr>
            <a:r>
              <a:rPr lang="en-US" sz="2800" dirty="0" smtClean="0">
                <a:ea typeface="ヒラギノ角ゴ Pro W3" pitchFamily="-112" charset="-128"/>
                <a:cs typeface="ヒラギノ角ゴ Pro W3" pitchFamily="-112" charset="-128"/>
              </a:rPr>
              <a:t>Set up a monitoring system to ensure compliance</a:t>
            </a:r>
            <a:endParaRPr lang="en-US" dirty="0" smtClean="0"/>
          </a:p>
          <a:p>
            <a:pPr marL="914400" lvl="1" indent="-457200">
              <a:lnSpc>
                <a:spcPct val="120000"/>
              </a:lnSpc>
              <a:buFont typeface="Arial" panose="020B0604020202020204" pitchFamily="34" charset="0"/>
              <a:buChar char="•"/>
            </a:pPr>
            <a:r>
              <a:rPr lang="en-US" sz="2800" dirty="0" smtClean="0">
                <a:ea typeface="ヒラギノ角ゴ Pro W3" pitchFamily="-112" charset="-128"/>
                <a:cs typeface="ヒラギノ角ゴ Pro W3" pitchFamily="-112" charset="-128"/>
              </a:rPr>
              <a:t>Correct conduct that does not comply </a:t>
            </a:r>
            <a:endParaRPr lang="en-US" dirty="0" smtClean="0"/>
          </a:p>
          <a:p>
            <a:pPr marL="342900" lvl="0" indent="-342900" eaLnBrk="0" fontAlgn="base" hangingPunct="0">
              <a:spcBef>
                <a:spcPct val="20000"/>
              </a:spcBef>
              <a:spcAft>
                <a:spcPct val="0"/>
              </a:spcAft>
              <a:buFontTx/>
              <a:buChar char="•"/>
            </a:pPr>
            <a:endParaRPr lang="en-US" sz="2800" kern="0" dirty="0">
              <a:solidFill>
                <a:srgbClr val="0066FF"/>
              </a:solidFill>
              <a:latin typeface="Arial"/>
              <a:ea typeface="ヒラギノ角ゴ Pro W3" charset="-128"/>
            </a:endParaRPr>
          </a:p>
          <a:p>
            <a:pPr lvl="0" eaLnBrk="0" fontAlgn="base" hangingPunct="0">
              <a:spcBef>
                <a:spcPct val="20000"/>
              </a:spcBef>
              <a:spcAft>
                <a:spcPct val="0"/>
              </a:spcAft>
            </a:pPr>
            <a:endParaRPr lang="en-US" sz="2800" kern="0" dirty="0">
              <a:solidFill>
                <a:srgbClr val="0066FF"/>
              </a:solidFill>
              <a:latin typeface="Arial"/>
              <a:ea typeface="ヒラギノ角ゴ Pro W3" charset="-128"/>
            </a:endParaRPr>
          </a:p>
        </p:txBody>
      </p:sp>
    </p:spTree>
    <p:extLst>
      <p:ext uri="{BB962C8B-B14F-4D97-AF65-F5344CB8AC3E}">
        <p14:creationId xmlns:p14="http://schemas.microsoft.com/office/powerpoint/2010/main" val="1457063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Compliance</a:t>
            </a:r>
            <a:r>
              <a:rPr lang="en-US" b="1" dirty="0" smtClean="0"/>
              <a:t> </a:t>
            </a:r>
            <a:r>
              <a:rPr lang="en-US" sz="3200" b="1" dirty="0"/>
              <a:t>p</a:t>
            </a:r>
            <a:r>
              <a:rPr lang="en-US" sz="3200" b="1" dirty="0" smtClean="0"/>
              <a:t>olicies should address:</a:t>
            </a:r>
            <a:endParaRPr lang="en-US" b="1" dirty="0"/>
          </a:p>
        </p:txBody>
      </p:sp>
      <p:sp>
        <p:nvSpPr>
          <p:cNvPr id="3" name="Rectangle 2"/>
          <p:cNvSpPr/>
          <p:nvPr/>
        </p:nvSpPr>
        <p:spPr>
          <a:xfrm>
            <a:off x="812800" y="3105835"/>
            <a:ext cx="10562336" cy="1754326"/>
          </a:xfrm>
          <a:prstGeom prst="rect">
            <a:avLst/>
          </a:prstGeom>
        </p:spPr>
        <p:txBody>
          <a:bodyPr wrap="square">
            <a:spAutoFit/>
          </a:bodyPr>
          <a:lstStyle/>
          <a:p>
            <a:endParaRPr lang="en-US" dirty="0" smtClean="0">
              <a:solidFill>
                <a:srgbClr val="0066FF"/>
              </a:solidFill>
              <a:ea typeface="ヒラギノ角ゴ Pro W3" charset="-128"/>
            </a:endParaRPr>
          </a:p>
          <a:p>
            <a:endParaRPr lang="en-US" dirty="0">
              <a:solidFill>
                <a:srgbClr val="0066FF"/>
              </a:solidFill>
              <a:ea typeface="ヒラギノ角ゴ Pro W3" charset="-128"/>
            </a:endParaRPr>
          </a:p>
          <a:p>
            <a:endParaRPr lang="en-US" dirty="0" smtClean="0">
              <a:solidFill>
                <a:srgbClr val="0066FF"/>
              </a:solidFill>
              <a:ea typeface="ヒラギノ角ゴ Pro W3" charset="-128"/>
            </a:endParaRPr>
          </a:p>
          <a:p>
            <a:endParaRPr lang="en-US" dirty="0">
              <a:solidFill>
                <a:srgbClr val="0066FF"/>
              </a:solidFill>
              <a:ea typeface="ヒラギノ角ゴ Pro W3" charset="-128"/>
            </a:endParaRPr>
          </a:p>
          <a:p>
            <a:endParaRPr lang="en-US" dirty="0" smtClean="0">
              <a:solidFill>
                <a:srgbClr val="0066FF"/>
              </a:solidFill>
              <a:ea typeface="ヒラギノ角ゴ Pro W3" charset="-128"/>
            </a:endParaRPr>
          </a:p>
          <a:p>
            <a:endParaRPr lang="en-US" dirty="0">
              <a:solidFill>
                <a:srgbClr val="0066FF"/>
              </a:solidFill>
              <a:ea typeface="ヒラギノ角ゴ Pro W3" charset="-128"/>
            </a:endParaRPr>
          </a:p>
        </p:txBody>
      </p:sp>
      <p:sp>
        <p:nvSpPr>
          <p:cNvPr id="4" name="Rectangle 3"/>
          <p:cNvSpPr/>
          <p:nvPr/>
        </p:nvSpPr>
        <p:spPr>
          <a:xfrm>
            <a:off x="812800" y="1588371"/>
            <a:ext cx="11092688" cy="4819781"/>
          </a:xfrm>
          <a:prstGeom prst="rect">
            <a:avLst/>
          </a:prstGeom>
        </p:spPr>
        <p:txBody>
          <a:bodyPr wrap="square">
            <a:spAutoFit/>
          </a:bodyPr>
          <a:lstStyle/>
          <a:p>
            <a:pPr marL="742950" lvl="1" indent="-285750">
              <a:lnSpc>
                <a:spcPct val="120000"/>
              </a:lnSpc>
              <a:buFont typeface="Arial" panose="020B0604020202020204" pitchFamily="34" charset="0"/>
              <a:buChar char="•"/>
            </a:pPr>
            <a:r>
              <a:rPr lang="en-US" sz="3200" dirty="0" smtClean="0">
                <a:ea typeface="ヒラギノ角ゴ Pro W3" pitchFamily="-112" charset="-128"/>
              </a:rPr>
              <a:t>Notice of Privacy Practices – ensuring that all new patients are offered a copy</a:t>
            </a:r>
          </a:p>
          <a:p>
            <a:pPr marL="742950" lvl="1" indent="-285750">
              <a:lnSpc>
                <a:spcPct val="120000"/>
              </a:lnSpc>
              <a:buFont typeface="Arial" panose="020B0604020202020204" pitchFamily="34" charset="0"/>
              <a:buChar char="•"/>
            </a:pPr>
            <a:r>
              <a:rPr lang="en-US" sz="3200" dirty="0" smtClean="0">
                <a:ea typeface="ヒラギノ角ゴ Pro W3" pitchFamily="-112" charset="-128"/>
              </a:rPr>
              <a:t>Shredding of document that include PHI – any hard copy that can identify a patient must be shredded, not thrown in the trash</a:t>
            </a:r>
          </a:p>
          <a:p>
            <a:pPr marL="742950" lvl="1" indent="-285750">
              <a:lnSpc>
                <a:spcPct val="120000"/>
              </a:lnSpc>
              <a:buFont typeface="Arial" panose="020B0604020202020204" pitchFamily="34" charset="0"/>
              <a:buChar char="•"/>
            </a:pPr>
            <a:r>
              <a:rPr lang="en-US" sz="3200" dirty="0" smtClean="0">
                <a:ea typeface="ヒラギノ角ゴ Pro W3" pitchFamily="-112" charset="-128"/>
              </a:rPr>
              <a:t>Positioning of computer monitors – computer screens should not be seen by someone walking down the hall way or in a common area</a:t>
            </a:r>
            <a:endParaRPr lang="en-US" sz="2800" kern="0" dirty="0">
              <a:solidFill>
                <a:srgbClr val="0066FF"/>
              </a:solidFill>
              <a:latin typeface="Arial"/>
              <a:ea typeface="ヒラギノ角ゴ Pro W3" charset="-128"/>
            </a:endParaRPr>
          </a:p>
        </p:txBody>
      </p:sp>
    </p:spTree>
    <p:extLst>
      <p:ext uri="{BB962C8B-B14F-4D97-AF65-F5344CB8AC3E}">
        <p14:creationId xmlns:p14="http://schemas.microsoft.com/office/powerpoint/2010/main" val="18948288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Compliance</a:t>
            </a:r>
            <a:r>
              <a:rPr lang="en-US" b="1" dirty="0" smtClean="0"/>
              <a:t> </a:t>
            </a:r>
            <a:r>
              <a:rPr lang="en-US" sz="3200" b="1" dirty="0"/>
              <a:t>p</a:t>
            </a:r>
            <a:r>
              <a:rPr lang="en-US" sz="3200" b="1" dirty="0" smtClean="0"/>
              <a:t>olicies should address: (continued)</a:t>
            </a:r>
            <a:endParaRPr lang="en-US" b="1" dirty="0"/>
          </a:p>
        </p:txBody>
      </p:sp>
      <p:sp>
        <p:nvSpPr>
          <p:cNvPr id="3" name="Rectangle 2"/>
          <p:cNvSpPr/>
          <p:nvPr/>
        </p:nvSpPr>
        <p:spPr>
          <a:xfrm>
            <a:off x="812800" y="3105835"/>
            <a:ext cx="10562336" cy="1754326"/>
          </a:xfrm>
          <a:prstGeom prst="rect">
            <a:avLst/>
          </a:prstGeom>
        </p:spPr>
        <p:txBody>
          <a:bodyPr wrap="square">
            <a:spAutoFit/>
          </a:bodyPr>
          <a:lstStyle/>
          <a:p>
            <a:endParaRPr lang="en-US" dirty="0" smtClean="0">
              <a:solidFill>
                <a:srgbClr val="0066FF"/>
              </a:solidFill>
              <a:ea typeface="ヒラギノ角ゴ Pro W3" charset="-128"/>
            </a:endParaRPr>
          </a:p>
          <a:p>
            <a:endParaRPr lang="en-US" dirty="0">
              <a:solidFill>
                <a:srgbClr val="0066FF"/>
              </a:solidFill>
              <a:ea typeface="ヒラギノ角ゴ Pro W3" charset="-128"/>
            </a:endParaRPr>
          </a:p>
          <a:p>
            <a:endParaRPr lang="en-US" dirty="0" smtClean="0">
              <a:solidFill>
                <a:srgbClr val="0066FF"/>
              </a:solidFill>
              <a:ea typeface="ヒラギノ角ゴ Pro W3" charset="-128"/>
            </a:endParaRPr>
          </a:p>
          <a:p>
            <a:endParaRPr lang="en-US" dirty="0">
              <a:solidFill>
                <a:srgbClr val="0066FF"/>
              </a:solidFill>
              <a:ea typeface="ヒラギノ角ゴ Pro W3" charset="-128"/>
            </a:endParaRPr>
          </a:p>
          <a:p>
            <a:endParaRPr lang="en-US" dirty="0" smtClean="0">
              <a:solidFill>
                <a:srgbClr val="0066FF"/>
              </a:solidFill>
              <a:ea typeface="ヒラギノ角ゴ Pro W3" charset="-128"/>
            </a:endParaRPr>
          </a:p>
          <a:p>
            <a:endParaRPr lang="en-US" dirty="0">
              <a:solidFill>
                <a:srgbClr val="0066FF"/>
              </a:solidFill>
              <a:ea typeface="ヒラギノ角ゴ Pro W3" charset="-128"/>
            </a:endParaRPr>
          </a:p>
        </p:txBody>
      </p:sp>
      <p:sp>
        <p:nvSpPr>
          <p:cNvPr id="4" name="Rectangle 3"/>
          <p:cNvSpPr/>
          <p:nvPr/>
        </p:nvSpPr>
        <p:spPr>
          <a:xfrm>
            <a:off x="812800" y="1588371"/>
            <a:ext cx="11092688" cy="4154984"/>
          </a:xfrm>
          <a:prstGeom prst="rect">
            <a:avLst/>
          </a:prstGeom>
        </p:spPr>
        <p:txBody>
          <a:bodyPr wrap="square">
            <a:spAutoFit/>
          </a:bodyPr>
          <a:lstStyle/>
          <a:p>
            <a:pPr marL="742950" lvl="1" indent="-285750">
              <a:lnSpc>
                <a:spcPct val="120000"/>
              </a:lnSpc>
              <a:buFont typeface="Arial" panose="020B0604020202020204" pitchFamily="34" charset="0"/>
              <a:buChar char="•"/>
            </a:pPr>
            <a:r>
              <a:rPr lang="en-US" sz="3200" dirty="0" smtClean="0">
                <a:ea typeface="ヒラギノ角ゴ Pro W3" pitchFamily="-112" charset="-128"/>
              </a:rPr>
              <a:t>Placement of paper medical records – medical records should not be left where someone could see the name on the record</a:t>
            </a:r>
          </a:p>
          <a:p>
            <a:pPr marL="742950" lvl="1" indent="-285750">
              <a:lnSpc>
                <a:spcPct val="120000"/>
              </a:lnSpc>
              <a:buFont typeface="Arial" panose="020B0604020202020204" pitchFamily="34" charset="0"/>
              <a:buChar char="•"/>
            </a:pPr>
            <a:r>
              <a:rPr lang="en-US" sz="3200" dirty="0" smtClean="0">
                <a:ea typeface="ヒラギノ角ゴ Pro W3" pitchFamily="-112" charset="-128"/>
              </a:rPr>
              <a:t>Password sharing – all employees must have their own unique username and password in order to ensure data integrity</a:t>
            </a:r>
          </a:p>
          <a:p>
            <a:pPr marL="742950" lvl="1" indent="-285750">
              <a:lnSpc>
                <a:spcPct val="120000"/>
              </a:lnSpc>
              <a:buFont typeface="Arial" panose="020B0604020202020204" pitchFamily="34" charset="0"/>
              <a:buChar char="•"/>
            </a:pPr>
            <a:r>
              <a:rPr lang="en-US" sz="3200" dirty="0" smtClean="0">
                <a:ea typeface="ヒラギノ角ゴ Pro W3" pitchFamily="-112" charset="-128"/>
              </a:rPr>
              <a:t>Proper use of email – business email should be used for business purposes, not personal</a:t>
            </a:r>
            <a:endParaRPr lang="en-US" sz="2800" kern="0" dirty="0" smtClean="0">
              <a:solidFill>
                <a:srgbClr val="0066FF"/>
              </a:solidFill>
              <a:latin typeface="Arial"/>
              <a:ea typeface="ヒラギノ角ゴ Pro W3" charset="-128"/>
            </a:endParaRPr>
          </a:p>
          <a:p>
            <a:pPr marL="342900" lvl="0" indent="-342900" eaLnBrk="0" fontAlgn="base" hangingPunct="0">
              <a:spcBef>
                <a:spcPct val="20000"/>
              </a:spcBef>
              <a:spcAft>
                <a:spcPct val="0"/>
              </a:spcAft>
              <a:buFontTx/>
              <a:buChar char="•"/>
            </a:pPr>
            <a:endParaRPr lang="en-US" sz="2800" kern="0" dirty="0">
              <a:solidFill>
                <a:srgbClr val="0066FF"/>
              </a:solidFill>
              <a:latin typeface="Arial"/>
              <a:ea typeface="ヒラギノ角ゴ Pro W3" charset="-128"/>
            </a:endParaRPr>
          </a:p>
        </p:txBody>
      </p:sp>
    </p:spTree>
    <p:extLst>
      <p:ext uri="{BB962C8B-B14F-4D97-AF65-F5344CB8AC3E}">
        <p14:creationId xmlns:p14="http://schemas.microsoft.com/office/powerpoint/2010/main" val="22890293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Compliance</a:t>
            </a:r>
            <a:r>
              <a:rPr lang="en-US" b="1" dirty="0" smtClean="0"/>
              <a:t> </a:t>
            </a:r>
            <a:r>
              <a:rPr lang="en-US" sz="3200" b="1" dirty="0"/>
              <a:t>p</a:t>
            </a:r>
            <a:r>
              <a:rPr lang="en-US" sz="3200" b="1" dirty="0" smtClean="0"/>
              <a:t>olicies should address: (continued)</a:t>
            </a:r>
            <a:endParaRPr lang="en-US" b="1" dirty="0"/>
          </a:p>
        </p:txBody>
      </p:sp>
      <p:sp>
        <p:nvSpPr>
          <p:cNvPr id="3" name="Rectangle 2"/>
          <p:cNvSpPr/>
          <p:nvPr/>
        </p:nvSpPr>
        <p:spPr>
          <a:xfrm>
            <a:off x="812800" y="3105835"/>
            <a:ext cx="10562336" cy="1754326"/>
          </a:xfrm>
          <a:prstGeom prst="rect">
            <a:avLst/>
          </a:prstGeom>
        </p:spPr>
        <p:txBody>
          <a:bodyPr wrap="square">
            <a:spAutoFit/>
          </a:bodyPr>
          <a:lstStyle/>
          <a:p>
            <a:endParaRPr lang="en-US" dirty="0" smtClean="0">
              <a:solidFill>
                <a:srgbClr val="0066FF"/>
              </a:solidFill>
              <a:ea typeface="ヒラギノ角ゴ Pro W3" charset="-128"/>
            </a:endParaRPr>
          </a:p>
          <a:p>
            <a:endParaRPr lang="en-US" dirty="0">
              <a:solidFill>
                <a:srgbClr val="0066FF"/>
              </a:solidFill>
              <a:ea typeface="ヒラギノ角ゴ Pro W3" charset="-128"/>
            </a:endParaRPr>
          </a:p>
          <a:p>
            <a:endParaRPr lang="en-US" dirty="0" smtClean="0">
              <a:solidFill>
                <a:srgbClr val="0066FF"/>
              </a:solidFill>
              <a:ea typeface="ヒラギノ角ゴ Pro W3" charset="-128"/>
            </a:endParaRPr>
          </a:p>
          <a:p>
            <a:endParaRPr lang="en-US" dirty="0">
              <a:solidFill>
                <a:srgbClr val="0066FF"/>
              </a:solidFill>
              <a:ea typeface="ヒラギノ角ゴ Pro W3" charset="-128"/>
            </a:endParaRPr>
          </a:p>
          <a:p>
            <a:endParaRPr lang="en-US" dirty="0" smtClean="0">
              <a:solidFill>
                <a:srgbClr val="0066FF"/>
              </a:solidFill>
              <a:ea typeface="ヒラギノ角ゴ Pro W3" charset="-128"/>
            </a:endParaRPr>
          </a:p>
          <a:p>
            <a:endParaRPr lang="en-US" dirty="0">
              <a:solidFill>
                <a:srgbClr val="0066FF"/>
              </a:solidFill>
              <a:ea typeface="ヒラギノ角ゴ Pro W3" charset="-128"/>
            </a:endParaRPr>
          </a:p>
        </p:txBody>
      </p:sp>
      <p:sp>
        <p:nvSpPr>
          <p:cNvPr id="4" name="Rectangle 3"/>
          <p:cNvSpPr/>
          <p:nvPr/>
        </p:nvSpPr>
        <p:spPr>
          <a:xfrm>
            <a:off x="812800" y="1588371"/>
            <a:ext cx="11092688" cy="4745915"/>
          </a:xfrm>
          <a:prstGeom prst="rect">
            <a:avLst/>
          </a:prstGeom>
        </p:spPr>
        <p:txBody>
          <a:bodyPr wrap="square">
            <a:spAutoFit/>
          </a:bodyPr>
          <a:lstStyle/>
          <a:p>
            <a:pPr marL="742950" lvl="1" indent="-285750">
              <a:lnSpc>
                <a:spcPct val="120000"/>
              </a:lnSpc>
              <a:buFont typeface="Arial" panose="020B0604020202020204" pitchFamily="34" charset="0"/>
              <a:buChar char="•"/>
            </a:pPr>
            <a:r>
              <a:rPr lang="en-US" sz="3200" dirty="0" smtClean="0">
                <a:ea typeface="ヒラギノ角ゴ Pro W3" pitchFamily="-112" charset="-128"/>
              </a:rPr>
              <a:t>Staff education – education should occur at orientation for new employees and annually for all employees</a:t>
            </a:r>
          </a:p>
          <a:p>
            <a:pPr marL="742950" lvl="1" indent="-285750">
              <a:lnSpc>
                <a:spcPct val="120000"/>
              </a:lnSpc>
              <a:buFont typeface="Arial" panose="020B0604020202020204" pitchFamily="34" charset="0"/>
              <a:buChar char="•"/>
            </a:pPr>
            <a:r>
              <a:rPr lang="en-US" sz="3200" dirty="0" smtClean="0">
                <a:ea typeface="ヒラギノ角ゴ Pro W3" pitchFamily="-112" charset="-128"/>
              </a:rPr>
              <a:t>Printing policies – documents that are appropriate to print </a:t>
            </a:r>
          </a:p>
          <a:p>
            <a:pPr marL="742950" lvl="1" indent="-285750">
              <a:lnSpc>
                <a:spcPct val="120000"/>
              </a:lnSpc>
              <a:buFont typeface="Arial" panose="020B0604020202020204" pitchFamily="34" charset="0"/>
              <a:buChar char="•"/>
            </a:pPr>
            <a:r>
              <a:rPr lang="en-US" sz="3200" dirty="0" smtClean="0">
                <a:ea typeface="ヒラギノ角ゴ Pro W3" pitchFamily="-112" charset="-128"/>
              </a:rPr>
              <a:t>Security audits – periodic audits of user activity to evaluate proper use and access of patient information</a:t>
            </a:r>
          </a:p>
          <a:p>
            <a:pPr marL="742950" lvl="1" indent="-285750">
              <a:lnSpc>
                <a:spcPct val="120000"/>
              </a:lnSpc>
              <a:buFont typeface="Arial" panose="020B0604020202020204" pitchFamily="34" charset="0"/>
              <a:buChar char="•"/>
            </a:pPr>
            <a:r>
              <a:rPr lang="en-US" sz="3200" dirty="0" smtClean="0">
                <a:ea typeface="ヒラギノ角ゴ Pro W3" pitchFamily="-112" charset="-128"/>
              </a:rPr>
              <a:t>Virus protection – management of database to ensure outside viruses or malware are not infecting patient data</a:t>
            </a:r>
            <a:endParaRPr lang="en-US" sz="3200" dirty="0" smtClean="0"/>
          </a:p>
          <a:p>
            <a:pPr lvl="0" eaLnBrk="0" fontAlgn="base" hangingPunct="0">
              <a:spcBef>
                <a:spcPct val="20000"/>
              </a:spcBef>
              <a:spcAft>
                <a:spcPct val="0"/>
              </a:spcAft>
            </a:pPr>
            <a:endParaRPr lang="en-US" sz="2800" kern="0" dirty="0">
              <a:solidFill>
                <a:srgbClr val="0066FF"/>
              </a:solidFill>
              <a:latin typeface="Arial"/>
              <a:ea typeface="ヒラギノ角ゴ Pro W3" charset="-128"/>
            </a:endParaRPr>
          </a:p>
        </p:txBody>
      </p:sp>
    </p:spTree>
    <p:extLst>
      <p:ext uri="{BB962C8B-B14F-4D97-AF65-F5344CB8AC3E}">
        <p14:creationId xmlns:p14="http://schemas.microsoft.com/office/powerpoint/2010/main" val="27835161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8681" y="1793743"/>
            <a:ext cx="8794864" cy="3704604"/>
          </a:xfrm>
          <a:prstGeom prst="rect">
            <a:avLst/>
          </a:prstGeom>
        </p:spPr>
        <p:txBody>
          <a:bodyPr wrap="square">
            <a:spAutoFit/>
          </a:bodyPr>
          <a:lstStyle/>
          <a:p>
            <a:pPr>
              <a:lnSpc>
                <a:spcPct val="115000"/>
              </a:lnSpc>
              <a:spcAft>
                <a:spcPts val="1000"/>
              </a:spcAft>
            </a:pPr>
            <a:r>
              <a:rPr lang="en-US" sz="2400" dirty="0">
                <a:ea typeface="Calibri" panose="020F0502020204030204" pitchFamily="34" charset="0"/>
                <a:cs typeface="Arial" panose="020B0604020202020204" pitchFamily="34" charset="0"/>
              </a:rPr>
              <a:t/>
            </a:r>
            <a:br>
              <a:rPr lang="en-US" sz="2400" dirty="0">
                <a:ea typeface="Calibri" panose="020F0502020204030204" pitchFamily="34" charset="0"/>
                <a:cs typeface="Arial" panose="020B0604020202020204" pitchFamily="34" charset="0"/>
              </a:rPr>
            </a:br>
            <a:r>
              <a:rPr lang="en-US" sz="3200" dirty="0" smtClean="0">
                <a:latin typeface="Tw Cen MT" pitchFamily="34" charset="0"/>
              </a:rPr>
              <a:t>This course provides an overview of Health IT Privacy and Security. It includes information on the HIPAA Privacy &amp; Security Rules and the safeguards that are in place to be in compliance with these rules.</a:t>
            </a:r>
            <a:endParaRPr lang="en-US" sz="3200" dirty="0">
              <a:latin typeface="Tw Cen MT" pitchFamily="34" charset="0"/>
            </a:endParaRPr>
          </a:p>
          <a:p>
            <a:endParaRPr lang="en-US" sz="2400" dirty="0"/>
          </a:p>
          <a:p>
            <a:pPr>
              <a:lnSpc>
                <a:spcPct val="115000"/>
              </a:lnSpc>
              <a:spcAft>
                <a:spcPts val="1000"/>
              </a:spcAft>
            </a:pP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79905" y="4701105"/>
            <a:ext cx="4572000" cy="1841863"/>
          </a:xfrm>
          <a:prstGeom prst="rect">
            <a:avLst/>
          </a:prstGeom>
        </p:spPr>
      </p:pic>
      <p:sp>
        <p:nvSpPr>
          <p:cNvPr id="4" name="TextBox 3"/>
          <p:cNvSpPr txBox="1"/>
          <p:nvPr/>
        </p:nvSpPr>
        <p:spPr>
          <a:xfrm>
            <a:off x="654907" y="593124"/>
            <a:ext cx="4287796" cy="584775"/>
          </a:xfrm>
          <a:prstGeom prst="rect">
            <a:avLst/>
          </a:prstGeom>
          <a:noFill/>
        </p:spPr>
        <p:txBody>
          <a:bodyPr wrap="square" rtlCol="0">
            <a:spAutoFit/>
          </a:bodyPr>
          <a:lstStyle/>
          <a:p>
            <a:r>
              <a:rPr lang="en-US" sz="3200" b="1" dirty="0" smtClean="0">
                <a:solidFill>
                  <a:schemeClr val="tx2"/>
                </a:solidFill>
                <a:latin typeface="+mj-lt"/>
              </a:rPr>
              <a:t>Introduction</a:t>
            </a:r>
            <a:endParaRPr lang="en-US" sz="3200" b="1" dirty="0">
              <a:solidFill>
                <a:schemeClr val="tx2"/>
              </a:solidFill>
              <a:latin typeface="+mj-lt"/>
            </a:endParaRPr>
          </a:p>
        </p:txBody>
      </p:sp>
    </p:spTree>
    <p:extLst>
      <p:ext uri="{BB962C8B-B14F-4D97-AF65-F5344CB8AC3E}">
        <p14:creationId xmlns:p14="http://schemas.microsoft.com/office/powerpoint/2010/main" val="11495062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Compliance policies should address</a:t>
            </a:r>
            <a:r>
              <a:rPr lang="en-US" sz="3200" b="1" dirty="0" smtClean="0"/>
              <a:t>: (continued)</a:t>
            </a:r>
            <a:endParaRPr lang="en-US" sz="3200" b="1" dirty="0"/>
          </a:p>
        </p:txBody>
      </p:sp>
      <p:sp>
        <p:nvSpPr>
          <p:cNvPr id="3" name="Rectangle 2"/>
          <p:cNvSpPr/>
          <p:nvPr/>
        </p:nvSpPr>
        <p:spPr>
          <a:xfrm>
            <a:off x="812800" y="3105835"/>
            <a:ext cx="10562336" cy="1754326"/>
          </a:xfrm>
          <a:prstGeom prst="rect">
            <a:avLst/>
          </a:prstGeom>
        </p:spPr>
        <p:txBody>
          <a:bodyPr wrap="square">
            <a:spAutoFit/>
          </a:bodyPr>
          <a:lstStyle/>
          <a:p>
            <a:endParaRPr lang="en-US" dirty="0" smtClean="0">
              <a:solidFill>
                <a:srgbClr val="0066FF"/>
              </a:solidFill>
              <a:ea typeface="ヒラギノ角ゴ Pro W3" charset="-128"/>
            </a:endParaRPr>
          </a:p>
          <a:p>
            <a:endParaRPr lang="en-US" dirty="0">
              <a:solidFill>
                <a:srgbClr val="0066FF"/>
              </a:solidFill>
              <a:ea typeface="ヒラギノ角ゴ Pro W3" charset="-128"/>
            </a:endParaRPr>
          </a:p>
          <a:p>
            <a:endParaRPr lang="en-US" dirty="0" smtClean="0">
              <a:solidFill>
                <a:srgbClr val="0066FF"/>
              </a:solidFill>
              <a:ea typeface="ヒラギノ角ゴ Pro W3" charset="-128"/>
            </a:endParaRPr>
          </a:p>
          <a:p>
            <a:endParaRPr lang="en-US" dirty="0">
              <a:solidFill>
                <a:srgbClr val="0066FF"/>
              </a:solidFill>
              <a:ea typeface="ヒラギノ角ゴ Pro W3" charset="-128"/>
            </a:endParaRPr>
          </a:p>
          <a:p>
            <a:endParaRPr lang="en-US" dirty="0" smtClean="0">
              <a:solidFill>
                <a:srgbClr val="0066FF"/>
              </a:solidFill>
              <a:ea typeface="ヒラギノ角ゴ Pro W3" charset="-128"/>
            </a:endParaRPr>
          </a:p>
          <a:p>
            <a:endParaRPr lang="en-US" dirty="0">
              <a:solidFill>
                <a:srgbClr val="0066FF"/>
              </a:solidFill>
              <a:ea typeface="ヒラギノ角ゴ Pro W3" charset="-128"/>
            </a:endParaRPr>
          </a:p>
        </p:txBody>
      </p:sp>
      <p:sp>
        <p:nvSpPr>
          <p:cNvPr id="4" name="Rectangle 3"/>
          <p:cNvSpPr/>
          <p:nvPr/>
        </p:nvSpPr>
        <p:spPr>
          <a:xfrm>
            <a:off x="812800" y="1588371"/>
            <a:ext cx="10871200" cy="4893647"/>
          </a:xfrm>
          <a:prstGeom prst="rect">
            <a:avLst/>
          </a:prstGeom>
        </p:spPr>
        <p:txBody>
          <a:bodyPr wrap="square">
            <a:spAutoFit/>
          </a:bodyPr>
          <a:lstStyle/>
          <a:p>
            <a:pPr marL="457200" indent="-457200">
              <a:lnSpc>
                <a:spcPct val="120000"/>
              </a:lnSpc>
              <a:buFont typeface="Wingdings" panose="05000000000000000000" pitchFamily="2" charset="2"/>
              <a:buChar char="§"/>
            </a:pPr>
            <a:r>
              <a:rPr lang="en-US" sz="2800" dirty="0" smtClean="0">
                <a:ea typeface="ヒラギノ角ゴ Pro W3" pitchFamily="-112" charset="-128"/>
                <a:cs typeface="ヒラギノ角ゴ Pro W3" pitchFamily="-112" charset="-128"/>
              </a:rPr>
              <a:t>Faxing – all faxes must have a cover page which states the organization’s policy if the fax was sent to the wrong recipient</a:t>
            </a:r>
          </a:p>
          <a:p>
            <a:pPr marL="457200" indent="-457200">
              <a:lnSpc>
                <a:spcPct val="120000"/>
              </a:lnSpc>
              <a:buFont typeface="Wingdings" panose="05000000000000000000" pitchFamily="2" charset="2"/>
              <a:buChar char="§"/>
            </a:pPr>
            <a:r>
              <a:rPr lang="en-US" sz="2800" kern="0" dirty="0" smtClean="0">
                <a:ea typeface="ヒラギノ角ゴ Pro W3" charset="-128"/>
              </a:rPr>
              <a:t>Proper identification of patient – must </a:t>
            </a:r>
            <a:r>
              <a:rPr lang="en-US" sz="2800" kern="0" dirty="0" smtClean="0">
                <a:ea typeface="ヒラギノ角ゴ Pro W3" charset="-128"/>
              </a:rPr>
              <a:t>identify </a:t>
            </a:r>
            <a:r>
              <a:rPr lang="en-US" sz="2800" kern="0" dirty="0" smtClean="0">
                <a:ea typeface="ヒラギノ角ゴ Pro W3" charset="-128"/>
              </a:rPr>
              <a:t>the patient is who they say they are whether in person or on he phone</a:t>
            </a:r>
          </a:p>
          <a:p>
            <a:pPr marL="457200" indent="-457200">
              <a:lnSpc>
                <a:spcPct val="120000"/>
              </a:lnSpc>
              <a:buFont typeface="Wingdings" panose="05000000000000000000" pitchFamily="2" charset="2"/>
              <a:buChar char="§"/>
            </a:pPr>
            <a:r>
              <a:rPr lang="en-US" sz="2800" kern="0" dirty="0" smtClean="0">
                <a:ea typeface="ヒラギノ角ゴ Pro W3" charset="-128"/>
              </a:rPr>
              <a:t>Social Media – pictures, comments about </a:t>
            </a:r>
            <a:r>
              <a:rPr lang="en-US" sz="2800" kern="0" dirty="0" smtClean="0">
                <a:ea typeface="ヒラギノ角ゴ Pro W3" charset="-128"/>
              </a:rPr>
              <a:t>patients</a:t>
            </a:r>
            <a:r>
              <a:rPr lang="en-US" sz="2800" kern="0" dirty="0" smtClean="0">
                <a:ea typeface="ヒラギノ角ゴ Pro W3" charset="-128"/>
              </a:rPr>
              <a:t>, your employer, should never appear on your Social Media i.e., Facebook, Instagram, </a:t>
            </a:r>
            <a:r>
              <a:rPr lang="en-US" sz="2800" kern="0" dirty="0" err="1" smtClean="0">
                <a:ea typeface="ヒラギノ角ゴ Pro W3" charset="-128"/>
              </a:rPr>
              <a:t>SnapChat</a:t>
            </a:r>
            <a:endParaRPr lang="en-US" sz="2800" kern="0" dirty="0" smtClean="0">
              <a:ea typeface="ヒラギノ角ゴ Pro W3" charset="-128"/>
            </a:endParaRPr>
          </a:p>
          <a:p>
            <a:pPr algn="ctr">
              <a:lnSpc>
                <a:spcPct val="120000"/>
              </a:lnSpc>
            </a:pPr>
            <a:r>
              <a:rPr lang="en-US" sz="3200" b="1" i="1" kern="0" dirty="0" smtClean="0">
                <a:solidFill>
                  <a:srgbClr val="FF0000"/>
                </a:solidFill>
                <a:ea typeface="ヒラギノ角ゴ Pro W3" charset="-128"/>
              </a:rPr>
              <a:t>Posts are never permanently deleted and may result in your termination or worse!</a:t>
            </a:r>
            <a:endParaRPr lang="en-US" sz="2800" kern="0" dirty="0">
              <a:solidFill>
                <a:srgbClr val="0066FF"/>
              </a:solidFill>
              <a:latin typeface="Arial"/>
              <a:ea typeface="ヒラギノ角ゴ Pro W3" charset="-128"/>
            </a:endParaRPr>
          </a:p>
        </p:txBody>
      </p:sp>
    </p:spTree>
    <p:extLst>
      <p:ext uri="{BB962C8B-B14F-4D97-AF65-F5344CB8AC3E}">
        <p14:creationId xmlns:p14="http://schemas.microsoft.com/office/powerpoint/2010/main" val="39232980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Fines &amp; Penalties</a:t>
            </a:r>
            <a:endParaRPr lang="en-US" sz="3200" b="1" dirty="0"/>
          </a:p>
        </p:txBody>
      </p:sp>
      <p:sp>
        <p:nvSpPr>
          <p:cNvPr id="3" name="Rectangle 2"/>
          <p:cNvSpPr/>
          <p:nvPr/>
        </p:nvSpPr>
        <p:spPr>
          <a:xfrm>
            <a:off x="457199" y="1403498"/>
            <a:ext cx="11472531" cy="4401205"/>
          </a:xfrm>
          <a:prstGeom prst="rect">
            <a:avLst/>
          </a:prstGeom>
        </p:spPr>
        <p:txBody>
          <a:bodyPr wrap="square">
            <a:spAutoFit/>
          </a:bodyPr>
          <a:lstStyle/>
          <a:p>
            <a:pPr marL="457200" indent="-457200">
              <a:lnSpc>
                <a:spcPct val="150000"/>
              </a:lnSpc>
              <a:buFont typeface="Arial" panose="020B0604020202020204" pitchFamily="34" charset="0"/>
              <a:buChar char="•"/>
            </a:pPr>
            <a:r>
              <a:rPr lang="en-US" sz="2400" dirty="0" smtClean="0">
                <a:latin typeface="Tw Cen MT" pitchFamily="34" charset="0"/>
                <a:cs typeface="Arial" panose="020B0604020202020204" pitchFamily="34" charset="0"/>
              </a:rPr>
              <a:t>What is a Data Breach?</a:t>
            </a:r>
          </a:p>
          <a:p>
            <a:pPr marL="914400" lvl="1" indent="-457200">
              <a:buFont typeface="Arial" panose="020B0604020202020204" pitchFamily="34" charset="0"/>
              <a:buChar char="•"/>
            </a:pPr>
            <a:r>
              <a:rPr lang="en-US" sz="2400" dirty="0" smtClean="0">
                <a:latin typeface="Tw Cen MT" pitchFamily="34" charset="0"/>
                <a:cs typeface="Arial" panose="020B0604020202020204" pitchFamily="34" charset="0"/>
              </a:rPr>
              <a:t>The unauthorized acquisition, access, use, or disclosure of PHI which compromises the security or privacy of such information</a:t>
            </a:r>
          </a:p>
          <a:p>
            <a:pPr marL="914400" lvl="1" indent="-457200">
              <a:buFont typeface="Arial" panose="020B0604020202020204" pitchFamily="34" charset="0"/>
              <a:buChar char="•"/>
            </a:pPr>
            <a:r>
              <a:rPr lang="en-US" sz="2400" dirty="0" smtClean="0">
                <a:latin typeface="Tw Cen MT" pitchFamily="34" charset="0"/>
                <a:cs typeface="Arial" panose="020B0604020202020204" pitchFamily="34" charset="0"/>
              </a:rPr>
              <a:t>Releasing any of patients information without authorization</a:t>
            </a:r>
          </a:p>
          <a:p>
            <a:pPr marL="457200" indent="-457200">
              <a:lnSpc>
                <a:spcPct val="150000"/>
              </a:lnSpc>
              <a:buFont typeface="Arial" panose="020B0604020202020204" pitchFamily="34" charset="0"/>
              <a:buChar char="•"/>
            </a:pPr>
            <a:r>
              <a:rPr lang="en-US" sz="2400" dirty="0" smtClean="0">
                <a:latin typeface="Tw Cen MT" pitchFamily="34" charset="0"/>
                <a:cs typeface="Arial" panose="020B0604020202020204" pitchFamily="34" charset="0"/>
              </a:rPr>
              <a:t>Consequences:</a:t>
            </a:r>
          </a:p>
          <a:p>
            <a:pPr marL="914400" lvl="1" indent="-457200">
              <a:buFont typeface="Arial" panose="020B0604020202020204" pitchFamily="34" charset="0"/>
              <a:buChar char="•"/>
            </a:pPr>
            <a:r>
              <a:rPr lang="en-US" sz="2400" dirty="0" smtClean="0">
                <a:latin typeface="Tw Cen MT" pitchFamily="34" charset="0"/>
                <a:cs typeface="Arial" panose="020B0604020202020204" pitchFamily="34" charset="0"/>
              </a:rPr>
              <a:t>Federal fines of $100 per accidental violation</a:t>
            </a:r>
          </a:p>
          <a:p>
            <a:pPr marL="914400" lvl="1" indent="-457200">
              <a:buFont typeface="Arial" panose="020B0604020202020204" pitchFamily="34" charset="0"/>
              <a:buChar char="•"/>
            </a:pPr>
            <a:r>
              <a:rPr lang="en-US" sz="2400" dirty="0" smtClean="0">
                <a:latin typeface="Tw Cen MT" pitchFamily="34" charset="0"/>
                <a:cs typeface="Arial" panose="020B0604020202020204" pitchFamily="34" charset="0"/>
              </a:rPr>
              <a:t>Maximum fine of $250,000 for malicious violation</a:t>
            </a:r>
          </a:p>
          <a:p>
            <a:pPr marL="914400" lvl="1" indent="-457200">
              <a:buFont typeface="Arial" panose="020B0604020202020204" pitchFamily="34" charset="0"/>
              <a:buChar char="•"/>
            </a:pPr>
            <a:r>
              <a:rPr lang="en-US" sz="2400" dirty="0" smtClean="0">
                <a:latin typeface="Tw Cen MT" pitchFamily="34" charset="0"/>
                <a:cs typeface="Arial" panose="020B0604020202020204" pitchFamily="34" charset="0"/>
              </a:rPr>
              <a:t>Federal prison sentence up to 10 years for selling PHI or using with intent to harm someone</a:t>
            </a:r>
          </a:p>
          <a:p>
            <a:pPr lvl="1" algn="ctr"/>
            <a:r>
              <a:rPr lang="en-US" sz="4000" b="1" i="1" dirty="0" smtClean="0">
                <a:solidFill>
                  <a:srgbClr val="FF0000"/>
                </a:solidFill>
                <a:latin typeface="Tw Cen MT" pitchFamily="34" charset="0"/>
                <a:cs typeface="Arial" panose="020B0604020202020204" pitchFamily="34" charset="0"/>
              </a:rPr>
              <a:t>You can be personally liable!</a:t>
            </a:r>
            <a:endParaRPr lang="en-US" sz="2000" dirty="0">
              <a:latin typeface="Tw Cen MT"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Rectangle 2"/>
          <p:cNvSpPr/>
          <p:nvPr/>
        </p:nvSpPr>
        <p:spPr>
          <a:xfrm>
            <a:off x="993227" y="1428453"/>
            <a:ext cx="10326413" cy="5109091"/>
          </a:xfrm>
          <a:prstGeom prst="rect">
            <a:avLst/>
          </a:prstGeom>
        </p:spPr>
        <p:txBody>
          <a:bodyPr wrap="square">
            <a:spAutoFit/>
          </a:bodyPr>
          <a:lstStyle/>
          <a:p>
            <a:pPr marR="295275">
              <a:lnSpc>
                <a:spcPct val="150000"/>
              </a:lnSpc>
            </a:pPr>
            <a:r>
              <a:rPr lang="en-US" sz="1200" b="1" dirty="0">
                <a:latin typeface="Arial" panose="020B0604020202020204" pitchFamily="34" charset="0"/>
                <a:ea typeface="Times New Roman" panose="02020603050405020304" pitchFamily="18" charset="0"/>
                <a:cs typeface="Times New Roman" panose="02020603050405020304" pitchFamily="18" charset="0"/>
              </a:rPr>
              <a:t> </a:t>
            </a: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1000"/>
              </a:spcAft>
            </a:pPr>
            <a:r>
              <a:rPr lang="en-US" sz="2000" dirty="0">
                <a:ea typeface="Calibri" panose="020F0502020204030204" pitchFamily="34" charset="0"/>
                <a:cs typeface="Times New Roman" panose="02020603050405020304" pitchFamily="18" charset="0"/>
              </a:rPr>
              <a:t>You have learned about:</a:t>
            </a:r>
          </a:p>
          <a:p>
            <a:pPr marL="342900" marR="0" lvl="0" indent="-342900">
              <a:lnSpc>
                <a:spcPct val="150000"/>
              </a:lnSpc>
              <a:spcBef>
                <a:spcPts val="0"/>
              </a:spcBef>
              <a:spcAft>
                <a:spcPts val="0"/>
              </a:spcAft>
              <a:buFont typeface="Symbol" panose="05050102010706020507" pitchFamily="18" charset="2"/>
              <a:buChar char=""/>
            </a:pPr>
            <a:r>
              <a:rPr lang="en-US" sz="2000" dirty="0">
                <a:ea typeface="Times New Roman" panose="02020603050405020304" pitchFamily="18" charset="0"/>
                <a:cs typeface="Times New Roman" panose="02020603050405020304" pitchFamily="18" charset="0"/>
              </a:rPr>
              <a:t>The </a:t>
            </a:r>
            <a:r>
              <a:rPr lang="en-US" sz="2000" dirty="0">
                <a:solidFill>
                  <a:srgbClr val="000000"/>
                </a:solidFill>
                <a:ea typeface="Times New Roman" panose="02020603050405020304" pitchFamily="18" charset="0"/>
                <a:cs typeface="Times New Roman" panose="02020603050405020304" pitchFamily="18" charset="0"/>
              </a:rPr>
              <a:t>Health Information Portability and Accountability Act (HIPAA)</a:t>
            </a:r>
            <a:r>
              <a:rPr lang="en-US" sz="2000" dirty="0">
                <a:ea typeface="Times New Roman" panose="02020603050405020304" pitchFamily="18" charset="0"/>
                <a:cs typeface="Times New Roman" panose="02020603050405020304" pitchFamily="18" charset="0"/>
              </a:rPr>
              <a:t>  - Privacy &amp; Security Rule</a:t>
            </a:r>
          </a:p>
          <a:p>
            <a:pPr marL="342900" marR="0" lvl="0" indent="-342900">
              <a:lnSpc>
                <a:spcPct val="150000"/>
              </a:lnSpc>
              <a:spcBef>
                <a:spcPts val="0"/>
              </a:spcBef>
              <a:spcAft>
                <a:spcPts val="0"/>
              </a:spcAft>
              <a:buFont typeface="Symbol" panose="05050102010706020507" pitchFamily="18" charset="2"/>
              <a:buChar char=""/>
            </a:pPr>
            <a:r>
              <a:rPr lang="en-US" sz="2000" dirty="0">
                <a:ea typeface="Times New Roman" panose="02020603050405020304" pitchFamily="18" charset="0"/>
                <a:cs typeface="Times New Roman" panose="02020603050405020304" pitchFamily="18" charset="0"/>
              </a:rPr>
              <a:t>Security and privacy safeguards of the EHR including</a:t>
            </a:r>
          </a:p>
          <a:p>
            <a:pPr marL="742950" marR="0" lvl="1" indent="-285750">
              <a:lnSpc>
                <a:spcPct val="150000"/>
              </a:lnSpc>
              <a:spcBef>
                <a:spcPts val="0"/>
              </a:spcBef>
              <a:spcAft>
                <a:spcPts val="0"/>
              </a:spcAft>
              <a:buFont typeface="Courier New" panose="02070309020205020404" pitchFamily="49" charset="0"/>
              <a:buChar char="o"/>
            </a:pPr>
            <a:r>
              <a:rPr lang="en-US" sz="2000" dirty="0">
                <a:ea typeface="Times New Roman" panose="02020603050405020304" pitchFamily="18" charset="0"/>
                <a:cs typeface="Times New Roman" panose="02020603050405020304" pitchFamily="18" charset="0"/>
              </a:rPr>
              <a:t>Administrative Safeguards</a:t>
            </a:r>
          </a:p>
          <a:p>
            <a:pPr marL="742950" marR="0" lvl="1" indent="-285750">
              <a:lnSpc>
                <a:spcPct val="150000"/>
              </a:lnSpc>
              <a:spcBef>
                <a:spcPts val="0"/>
              </a:spcBef>
              <a:spcAft>
                <a:spcPts val="0"/>
              </a:spcAft>
              <a:buFont typeface="Courier New" panose="02070309020205020404" pitchFamily="49" charset="0"/>
              <a:buChar char="o"/>
            </a:pPr>
            <a:r>
              <a:rPr lang="en-US" sz="2000" dirty="0">
                <a:ea typeface="Times New Roman" panose="02020603050405020304" pitchFamily="18" charset="0"/>
                <a:cs typeface="Times New Roman" panose="02020603050405020304" pitchFamily="18" charset="0"/>
              </a:rPr>
              <a:t>Physical Safeguards</a:t>
            </a:r>
          </a:p>
          <a:p>
            <a:pPr marL="742950" marR="0" lvl="1" indent="-285750">
              <a:lnSpc>
                <a:spcPct val="150000"/>
              </a:lnSpc>
              <a:spcBef>
                <a:spcPts val="0"/>
              </a:spcBef>
              <a:spcAft>
                <a:spcPts val="0"/>
              </a:spcAft>
              <a:buFont typeface="Courier New" panose="02070309020205020404" pitchFamily="49" charset="0"/>
              <a:buChar char="o"/>
            </a:pPr>
            <a:r>
              <a:rPr lang="en-US" sz="2000" dirty="0">
                <a:ea typeface="Times New Roman" panose="02020603050405020304" pitchFamily="18" charset="0"/>
                <a:cs typeface="Times New Roman" panose="02020603050405020304" pitchFamily="18" charset="0"/>
              </a:rPr>
              <a:t>Technical Safeguards</a:t>
            </a:r>
          </a:p>
          <a:p>
            <a:pPr marL="342900" marR="0" lvl="0" indent="-342900">
              <a:lnSpc>
                <a:spcPct val="150000"/>
              </a:lnSpc>
              <a:spcBef>
                <a:spcPts val="0"/>
              </a:spcBef>
              <a:spcAft>
                <a:spcPts val="0"/>
              </a:spcAft>
              <a:buFont typeface="Symbol" panose="05050102010706020507" pitchFamily="18" charset="2"/>
              <a:buChar char=""/>
            </a:pPr>
            <a:r>
              <a:rPr lang="en-US" sz="2000" dirty="0">
                <a:ea typeface="Times New Roman" panose="02020603050405020304" pitchFamily="18" charset="0"/>
                <a:cs typeface="Times New Roman" panose="02020603050405020304" pitchFamily="18" charset="0"/>
              </a:rPr>
              <a:t>Data Breaches &amp; Consequences</a:t>
            </a:r>
          </a:p>
          <a:p>
            <a:pPr marL="342900" marR="0" lvl="0" indent="-342900">
              <a:lnSpc>
                <a:spcPct val="150000"/>
              </a:lnSpc>
              <a:spcBef>
                <a:spcPts val="0"/>
              </a:spcBef>
              <a:spcAft>
                <a:spcPts val="0"/>
              </a:spcAft>
              <a:buFont typeface="Symbol" panose="05050102010706020507" pitchFamily="18" charset="2"/>
              <a:buChar char=""/>
            </a:pPr>
            <a:r>
              <a:rPr lang="en-US" sz="2000" dirty="0">
                <a:ea typeface="Times New Roman" panose="02020603050405020304" pitchFamily="18" charset="0"/>
                <a:cs typeface="Times New Roman" panose="02020603050405020304" pitchFamily="18" charset="0"/>
              </a:rPr>
              <a:t>Ways in which healthcare workers can protect the privacy of sensitive healthcare information</a:t>
            </a:r>
          </a:p>
          <a:p>
            <a:pPr marL="342900" marR="0" lvl="0" indent="-342900">
              <a:lnSpc>
                <a:spcPct val="150000"/>
              </a:lnSpc>
              <a:spcBef>
                <a:spcPts val="0"/>
              </a:spcBef>
              <a:spcAft>
                <a:spcPts val="1000"/>
              </a:spcAft>
              <a:buFont typeface="Symbol" panose="05050102010706020507" pitchFamily="18" charset="2"/>
              <a:buChar char=""/>
            </a:pPr>
            <a:r>
              <a:rPr lang="en-US" sz="2000" dirty="0">
                <a:ea typeface="Times New Roman" panose="02020603050405020304" pitchFamily="18" charset="0"/>
                <a:cs typeface="Times New Roman" panose="02020603050405020304" pitchFamily="18" charset="0"/>
              </a:rPr>
              <a:t>Ways in which healthcare workers can secure the EHR</a:t>
            </a:r>
          </a:p>
          <a:p>
            <a:pPr>
              <a:lnSpc>
                <a:spcPct val="150000"/>
              </a:lnSpc>
              <a:spcBef>
                <a:spcPts val="375"/>
              </a:spcBef>
              <a:spcAft>
                <a:spcPts val="375"/>
              </a:spcAft>
            </a:pPr>
            <a:r>
              <a:rPr lang="en-US" sz="1200" dirty="0">
                <a:latin typeface="Arial" panose="020B060402020202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69144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Questions</a:t>
            </a:r>
            <a:endParaRPr lang="en-US" sz="3200" b="1" dirty="0"/>
          </a:p>
        </p:txBody>
      </p:sp>
      <p:sp>
        <p:nvSpPr>
          <p:cNvPr id="3" name="Rectangle 2"/>
          <p:cNvSpPr/>
          <p:nvPr/>
        </p:nvSpPr>
        <p:spPr>
          <a:xfrm>
            <a:off x="457199" y="1653397"/>
            <a:ext cx="10943303" cy="2400657"/>
          </a:xfrm>
          <a:prstGeom prst="rect">
            <a:avLst/>
          </a:prstGeom>
        </p:spPr>
        <p:txBody>
          <a:bodyPr wrap="square">
            <a:spAutoFit/>
          </a:bodyPr>
          <a:lstStyle/>
          <a:p>
            <a:pPr marL="914400" lvl="1" indent="-457200">
              <a:lnSpc>
                <a:spcPct val="150000"/>
              </a:lnSpc>
            </a:pPr>
            <a:endParaRPr lang="en-US" sz="2000" dirty="0" smtClean="0">
              <a:latin typeface="Arial" panose="020B0604020202020204" pitchFamily="34" charset="0"/>
              <a:cs typeface="Arial" panose="020B0604020202020204" pitchFamily="34" charset="0"/>
            </a:endParaRPr>
          </a:p>
          <a:p>
            <a:pPr marL="914400" lvl="1" indent="-457200">
              <a:lnSpc>
                <a:spcPct val="150000"/>
              </a:lnSpc>
              <a:buFont typeface="Arial" panose="020B0604020202020204" pitchFamily="34" charset="0"/>
              <a:buChar char="•"/>
            </a:pPr>
            <a:endParaRPr lang="en-US" sz="2000" dirty="0" smtClean="0">
              <a:latin typeface="Arial" panose="020B0604020202020204" pitchFamily="34" charset="0"/>
              <a:cs typeface="Arial" panose="020B0604020202020204" pitchFamily="34" charset="0"/>
            </a:endParaRPr>
          </a:p>
          <a:p>
            <a:pPr marL="914400" lvl="1" indent="-457200">
              <a:lnSpc>
                <a:spcPct val="150000"/>
              </a:lnSpc>
              <a:buFont typeface="Arial" panose="020B0604020202020204" pitchFamily="34" charset="0"/>
              <a:buChar char="•"/>
            </a:pPr>
            <a:endParaRPr lang="en-US" sz="2000" dirty="0" smtClean="0">
              <a:latin typeface="Arial" panose="020B0604020202020204" pitchFamily="34" charset="0"/>
              <a:cs typeface="Arial" panose="020B0604020202020204" pitchFamily="34" charset="0"/>
            </a:endParaRPr>
          </a:p>
          <a:p>
            <a:pPr marL="914400" lvl="1" indent="-457200">
              <a:lnSpc>
                <a:spcPct val="150000"/>
              </a:lnSpc>
              <a:buFont typeface="Arial" panose="020B0604020202020204" pitchFamily="34" charset="0"/>
              <a:buChar char="•"/>
            </a:pPr>
            <a:endParaRPr lang="en-US" sz="2000" dirty="0" smtClean="0">
              <a:latin typeface="Arial" panose="020B0604020202020204" pitchFamily="34" charset="0"/>
              <a:cs typeface="Arial" panose="020B0604020202020204" pitchFamily="34" charset="0"/>
            </a:endParaRPr>
          </a:p>
          <a:p>
            <a:pPr marL="914400" lvl="1" indent="-457200">
              <a:lnSpc>
                <a:spcPct val="150000"/>
              </a:lnSpc>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p:txBody>
      </p:sp>
      <p:pic>
        <p:nvPicPr>
          <p:cNvPr id="4" name="Picture 2" descr="http://civilwartalk.com/attachments/question-mark-jpg.82352/"/>
          <p:cNvPicPr>
            <a:picLocks noChangeAspect="1" noChangeArrowheads="1"/>
          </p:cNvPicPr>
          <p:nvPr/>
        </p:nvPicPr>
        <p:blipFill>
          <a:blip r:embed="rId3" cstate="print"/>
          <a:srcRect/>
          <a:stretch>
            <a:fillRect/>
          </a:stretch>
        </p:blipFill>
        <p:spPr bwMode="auto">
          <a:xfrm>
            <a:off x="3097161" y="1528916"/>
            <a:ext cx="3200400" cy="3190568"/>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3" name="Slide Number Placeholder 2"/>
          <p:cNvSpPr>
            <a:spLocks noGrp="1"/>
          </p:cNvSpPr>
          <p:nvPr>
            <p:ph type="sldNum" sz="quarter" idx="12"/>
          </p:nvPr>
        </p:nvSpPr>
        <p:spPr/>
        <p:txBody>
          <a:bodyPr>
            <a:normAutofit fontScale="85000" lnSpcReduction="20000"/>
          </a:bodyPr>
          <a:lstStyle/>
          <a:p>
            <a:fld id="{D9FAED45-BFDD-48BB-9DD6-F974178209AB}" type="slidenum">
              <a:rPr lang="en-US" smtClean="0"/>
              <a:pPr/>
              <a:t>24</a:t>
            </a:fld>
            <a:endParaRPr lang="en-US" dirty="0"/>
          </a:p>
        </p:txBody>
      </p:sp>
      <p:sp>
        <p:nvSpPr>
          <p:cNvPr id="4" name="Content Placeholder 3"/>
          <p:cNvSpPr>
            <a:spLocks noGrp="1"/>
          </p:cNvSpPr>
          <p:nvPr>
            <p:ph sz="quarter" idx="1"/>
          </p:nvPr>
        </p:nvSpPr>
        <p:spPr/>
        <p:txBody>
          <a:bodyPr/>
          <a:lstStyle/>
          <a:p>
            <a:pPr marL="0" indent="0">
              <a:buNone/>
            </a:pPr>
            <a:r>
              <a:rPr lang="en-US" sz="2400" dirty="0"/>
              <a:t>This curriculum was developed with grant funding from The Healthcare Workforce Transformation Fund through the Commonwealth of Massachusetts, Executive office of Labor and Workforce Development.  The grant project was administered by Commonwealth Corporation and The Massachusetts eHealth Institute.</a:t>
            </a:r>
          </a:p>
          <a:p>
            <a:pPr marL="0" indent="0">
              <a:buNone/>
            </a:pPr>
            <a:endParaRPr lang="en-US" dirty="0"/>
          </a:p>
        </p:txBody>
      </p:sp>
      <p:pic>
        <p:nvPicPr>
          <p:cNvPr id="9" name="Picture 8"/>
          <p:cNvPicPr/>
          <p:nvPr/>
        </p:nvPicPr>
        <p:blipFill>
          <a:blip r:embed="rId3">
            <a:extLst>
              <a:ext uri="{28A0092B-C50C-407E-A947-70E740481C1C}">
                <a14:useLocalDpi xmlns:a14="http://schemas.microsoft.com/office/drawing/2010/main" val="0"/>
              </a:ext>
            </a:extLst>
          </a:blip>
          <a:srcRect/>
          <a:stretch>
            <a:fillRect/>
          </a:stretch>
        </p:blipFill>
        <p:spPr bwMode="auto">
          <a:xfrm>
            <a:off x="5438775" y="4143376"/>
            <a:ext cx="1371600" cy="542925"/>
          </a:xfrm>
          <a:prstGeom prst="rect">
            <a:avLst/>
          </a:prstGeom>
          <a:noFill/>
        </p:spPr>
      </p:pic>
      <p:pic>
        <p:nvPicPr>
          <p:cNvPr id="10" name="Picture 9" descr="College Logo"/>
          <p:cNvPicPr/>
          <p:nvPr/>
        </p:nvPicPr>
        <p:blipFill>
          <a:blip r:embed="rId4">
            <a:extLst>
              <a:ext uri="{28A0092B-C50C-407E-A947-70E740481C1C}">
                <a14:useLocalDpi xmlns:a14="http://schemas.microsoft.com/office/drawing/2010/main" val="0"/>
              </a:ext>
            </a:extLst>
          </a:blip>
          <a:srcRect/>
          <a:stretch>
            <a:fillRect/>
          </a:stretch>
        </p:blipFill>
        <p:spPr bwMode="auto">
          <a:xfrm>
            <a:off x="4495801" y="5181601"/>
            <a:ext cx="3000375" cy="1114425"/>
          </a:xfrm>
          <a:prstGeom prst="rect">
            <a:avLst/>
          </a:prstGeom>
          <a:noFill/>
        </p:spPr>
      </p:pic>
    </p:spTree>
    <p:extLst>
      <p:ext uri="{BB962C8B-B14F-4D97-AF65-F5344CB8AC3E}">
        <p14:creationId xmlns:p14="http://schemas.microsoft.com/office/powerpoint/2010/main" val="3959301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Learning Outcomes</a:t>
            </a:r>
            <a:endParaRPr lang="en-US" sz="3200" b="1" dirty="0"/>
          </a:p>
        </p:txBody>
      </p:sp>
      <p:sp>
        <p:nvSpPr>
          <p:cNvPr id="3" name="Content Placeholder 2"/>
          <p:cNvSpPr>
            <a:spLocks noGrp="1"/>
          </p:cNvSpPr>
          <p:nvPr>
            <p:ph sz="quarter" idx="1"/>
          </p:nvPr>
        </p:nvSpPr>
        <p:spPr>
          <a:xfrm>
            <a:off x="816864" y="1600199"/>
            <a:ext cx="10871200" cy="4966855"/>
          </a:xfrm>
        </p:spPr>
        <p:txBody>
          <a:bodyPr>
            <a:normAutofit lnSpcReduction="10000"/>
          </a:bodyPr>
          <a:lstStyle/>
          <a:p>
            <a:pPr>
              <a:buNone/>
            </a:pPr>
            <a:r>
              <a:rPr lang="en-US" sz="3200" b="1" i="1" dirty="0" smtClean="0"/>
              <a:t>Upon completion of the module the learner will be able to:</a:t>
            </a:r>
          </a:p>
          <a:p>
            <a:pPr>
              <a:buNone/>
            </a:pPr>
            <a:endParaRPr lang="en-US" sz="1000" dirty="0" smtClean="0"/>
          </a:p>
          <a:p>
            <a:r>
              <a:rPr lang="en-US" sz="3200" dirty="0" smtClean="0"/>
              <a:t>Discuss HIPAA’s Privacy &amp; Security Rules</a:t>
            </a:r>
          </a:p>
          <a:p>
            <a:r>
              <a:rPr lang="en-US" sz="3200" dirty="0" smtClean="0"/>
              <a:t>List specific types of identifying information that need to be kept secure</a:t>
            </a:r>
          </a:p>
          <a:p>
            <a:r>
              <a:rPr lang="en-US" sz="3200" dirty="0" smtClean="0"/>
              <a:t>Give examples of the Administrative, Physical, and Technical safeguards that help to protect sensitive patient information</a:t>
            </a:r>
          </a:p>
          <a:p>
            <a:r>
              <a:rPr lang="en-US" sz="3200" dirty="0" smtClean="0"/>
              <a:t>Realize how you and your organization are compliant with HIPAA</a:t>
            </a:r>
          </a:p>
          <a:p>
            <a:r>
              <a:rPr lang="en-US" sz="3200" dirty="0" smtClean="0"/>
              <a:t>Understand compliance plans and policies, data breaches</a:t>
            </a:r>
          </a:p>
          <a:p>
            <a:endParaRPr lang="en-US" dirty="0" smtClean="0"/>
          </a:p>
          <a:p>
            <a:endParaRPr lang="en-US" dirty="0" smtClean="0"/>
          </a:p>
          <a:p>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HIPAA?</a:t>
            </a:r>
            <a:endParaRPr lang="en-US" dirty="0"/>
          </a:p>
        </p:txBody>
      </p:sp>
      <p:sp>
        <p:nvSpPr>
          <p:cNvPr id="3" name="Content Placeholder 2"/>
          <p:cNvSpPr>
            <a:spLocks noGrp="1"/>
          </p:cNvSpPr>
          <p:nvPr>
            <p:ph sz="quarter" idx="1"/>
          </p:nvPr>
        </p:nvSpPr>
        <p:spPr/>
        <p:txBody>
          <a:bodyPr>
            <a:noAutofit/>
          </a:bodyPr>
          <a:lstStyle/>
          <a:p>
            <a:pPr marL="0" indent="0">
              <a:buNone/>
            </a:pPr>
            <a:r>
              <a:rPr lang="en-US" sz="2400" b="1" dirty="0">
                <a:cs typeface="Arial" panose="020B0604020202020204" pitchFamily="34" charset="0"/>
              </a:rPr>
              <a:t>HIPAA is the Health Insurance Portability and Accountability Act of </a:t>
            </a:r>
            <a:r>
              <a:rPr lang="en-US" sz="2400" b="1" dirty="0" smtClean="0">
                <a:cs typeface="Arial" panose="020B0604020202020204" pitchFamily="34" charset="0"/>
              </a:rPr>
              <a:t>1996</a:t>
            </a:r>
          </a:p>
          <a:p>
            <a:pPr lvl="1"/>
            <a:endParaRPr lang="en-US" sz="2400" dirty="0" smtClean="0">
              <a:ea typeface="ヒラギノ角ゴ Pro W3" charset="-128"/>
            </a:endParaRPr>
          </a:p>
          <a:p>
            <a:pPr marL="365760" lvl="1" indent="0">
              <a:buNone/>
            </a:pPr>
            <a:r>
              <a:rPr lang="en-US" sz="2400" dirty="0" smtClean="0">
                <a:ea typeface="ヒラギノ角ゴ Pro W3" charset="-128"/>
              </a:rPr>
              <a:t>Federal </a:t>
            </a:r>
            <a:r>
              <a:rPr lang="en-US" sz="2400" dirty="0">
                <a:ea typeface="ヒラギノ角ゴ Pro W3" charset="-128"/>
              </a:rPr>
              <a:t>act with guidelines for standardizing the electronic data interchange of administrative and financial healthcare transactions, exposing fraud and abuse, and protecting and securing PHI</a:t>
            </a:r>
          </a:p>
          <a:p>
            <a:pPr marL="365760" lvl="1" indent="0">
              <a:buNone/>
            </a:pPr>
            <a:r>
              <a:rPr lang="en-US" sz="2400" dirty="0">
                <a:ea typeface="ヒラギノ角ゴ Pro W3" charset="-128"/>
              </a:rPr>
              <a:t>Protects private health information, ensures coverage, uncovers fraud and abuse, and creates industry standards</a:t>
            </a:r>
          </a:p>
          <a:p>
            <a:pPr marL="1051560" lvl="2" indent="-457200">
              <a:lnSpc>
                <a:spcPct val="150000"/>
              </a:lnSpc>
              <a:buFont typeface="Wingdings" panose="05000000000000000000" pitchFamily="2" charset="2"/>
              <a:buChar char="§"/>
            </a:pPr>
            <a:r>
              <a:rPr lang="en-US" sz="2100" i="1" dirty="0" smtClean="0">
                <a:cs typeface="Arial" panose="020B0604020202020204" pitchFamily="34" charset="0"/>
              </a:rPr>
              <a:t>Portability</a:t>
            </a:r>
            <a:r>
              <a:rPr lang="en-US" sz="2100" dirty="0" smtClean="0">
                <a:cs typeface="Arial" panose="020B0604020202020204" pitchFamily="34" charset="0"/>
              </a:rPr>
              <a:t> allows </a:t>
            </a:r>
            <a:r>
              <a:rPr lang="en-US" sz="2100" dirty="0">
                <a:cs typeface="Arial" panose="020B0604020202020204" pitchFamily="34" charset="0"/>
              </a:rPr>
              <a:t>Americans </a:t>
            </a:r>
            <a:r>
              <a:rPr lang="en-US" sz="2100" dirty="0" smtClean="0">
                <a:cs typeface="Arial" panose="020B0604020202020204" pitchFamily="34" charset="0"/>
              </a:rPr>
              <a:t>to continue </a:t>
            </a:r>
            <a:r>
              <a:rPr lang="en-US" sz="2100" dirty="0">
                <a:cs typeface="Arial" panose="020B0604020202020204" pitchFamily="34" charset="0"/>
              </a:rPr>
              <a:t>their health insurance </a:t>
            </a:r>
            <a:r>
              <a:rPr lang="en-US" sz="2100" dirty="0" smtClean="0">
                <a:cs typeface="Arial" panose="020B0604020202020204" pitchFamily="34" charset="0"/>
              </a:rPr>
              <a:t>coverage upon termination of a job to bridge the gap until </a:t>
            </a:r>
            <a:r>
              <a:rPr lang="en-US" sz="2100" dirty="0" smtClean="0">
                <a:cs typeface="Arial" panose="020B0604020202020204" pitchFamily="34" charset="0"/>
              </a:rPr>
              <a:t>they </a:t>
            </a:r>
            <a:r>
              <a:rPr lang="en-US" sz="2100" dirty="0" smtClean="0">
                <a:cs typeface="Arial" panose="020B0604020202020204" pitchFamily="34" charset="0"/>
              </a:rPr>
              <a:t>are able to secure coverage with their new employer</a:t>
            </a:r>
            <a:endParaRPr lang="en-US" sz="2100" dirty="0">
              <a:cs typeface="Arial" panose="020B0604020202020204" pitchFamily="34" charset="0"/>
            </a:endParaRPr>
          </a:p>
          <a:p>
            <a:pPr marL="1051560" lvl="2" indent="-457200">
              <a:lnSpc>
                <a:spcPct val="150000"/>
              </a:lnSpc>
              <a:buFont typeface="Wingdings" panose="05000000000000000000" pitchFamily="2" charset="2"/>
              <a:buChar char="§"/>
            </a:pPr>
            <a:r>
              <a:rPr lang="en-US" sz="2100" i="1" dirty="0">
                <a:cs typeface="Arial" panose="020B0604020202020204" pitchFamily="34" charset="0"/>
              </a:rPr>
              <a:t>Accountability</a:t>
            </a:r>
            <a:r>
              <a:rPr lang="en-US" sz="2100" dirty="0">
                <a:cs typeface="Arial" panose="020B0604020202020204" pitchFamily="34" charset="0"/>
              </a:rPr>
              <a:t> is to enhance the confidentiality and privacy of personal medical records</a:t>
            </a:r>
          </a:p>
          <a:p>
            <a:endParaRPr lang="en-US" sz="2400" dirty="0"/>
          </a:p>
        </p:txBody>
      </p:sp>
    </p:spTree>
    <p:extLst>
      <p:ext uri="{BB962C8B-B14F-4D97-AF65-F5344CB8AC3E}">
        <p14:creationId xmlns:p14="http://schemas.microsoft.com/office/powerpoint/2010/main" val="3627242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6791" y="1792705"/>
            <a:ext cx="10111409" cy="1015663"/>
          </a:xfrm>
          <a:prstGeom prst="rect">
            <a:avLst/>
          </a:prstGeom>
        </p:spPr>
        <p:txBody>
          <a:bodyPr wrap="square">
            <a:spAutoFit/>
          </a:bodyPr>
          <a:lstStyle/>
          <a:p>
            <a:endParaRPr lang="en-US" b="1" u="sng" dirty="0">
              <a:solidFill>
                <a:srgbClr val="000000"/>
              </a:solidFill>
              <a:latin typeface="Calibri" panose="020F0502020204030204" pitchFamily="34" charset="0"/>
              <a:ea typeface="Calibri" panose="020F0502020204030204" pitchFamily="34" charset="0"/>
              <a:cs typeface="Arial" panose="020B0604020202020204" pitchFamily="34" charset="0"/>
            </a:endParaRPr>
          </a:p>
          <a:p>
            <a:endParaRPr lang="en-US" sz="2400" dirty="0"/>
          </a:p>
          <a:p>
            <a:endParaRPr lang="en-US" dirty="0"/>
          </a:p>
        </p:txBody>
      </p:sp>
      <p:sp>
        <p:nvSpPr>
          <p:cNvPr id="4" name="TextBox 3"/>
          <p:cNvSpPr txBox="1"/>
          <p:nvPr/>
        </p:nvSpPr>
        <p:spPr>
          <a:xfrm>
            <a:off x="902369" y="445168"/>
            <a:ext cx="5011734" cy="584775"/>
          </a:xfrm>
          <a:prstGeom prst="rect">
            <a:avLst/>
          </a:prstGeom>
          <a:noFill/>
        </p:spPr>
        <p:txBody>
          <a:bodyPr wrap="square" rtlCol="0">
            <a:spAutoFit/>
          </a:bodyPr>
          <a:lstStyle/>
          <a:p>
            <a:r>
              <a:rPr lang="en-US" sz="3200" b="1" dirty="0" smtClean="0">
                <a:solidFill>
                  <a:schemeClr val="tx2"/>
                </a:solidFill>
                <a:latin typeface="+mj-lt"/>
              </a:rPr>
              <a:t>Privacy vs. Security</a:t>
            </a:r>
            <a:endParaRPr lang="en-US" sz="3200" b="1" dirty="0">
              <a:solidFill>
                <a:schemeClr val="tx2"/>
              </a:solidFill>
              <a:latin typeface="+mj-lt"/>
            </a:endParaRPr>
          </a:p>
        </p:txBody>
      </p:sp>
      <p:sp>
        <p:nvSpPr>
          <p:cNvPr id="5" name="Rectangle 4"/>
          <p:cNvSpPr/>
          <p:nvPr/>
        </p:nvSpPr>
        <p:spPr>
          <a:xfrm>
            <a:off x="644236" y="1595021"/>
            <a:ext cx="10952019" cy="3785652"/>
          </a:xfrm>
          <a:prstGeom prst="rect">
            <a:avLst/>
          </a:prstGeom>
        </p:spPr>
        <p:txBody>
          <a:bodyPr wrap="square">
            <a:spAutoFit/>
          </a:bodyPr>
          <a:lstStyle/>
          <a:p>
            <a:pPr>
              <a:lnSpc>
                <a:spcPct val="150000"/>
              </a:lnSpc>
            </a:pPr>
            <a:r>
              <a:rPr lang="en-US" sz="3200" b="1" dirty="0" smtClean="0">
                <a:latin typeface="Tw Cen MT" pitchFamily="34" charset="0"/>
                <a:cs typeface="Arial" panose="020B0604020202020204" pitchFamily="34" charset="0"/>
              </a:rPr>
              <a:t>Privacy</a:t>
            </a:r>
            <a:r>
              <a:rPr lang="en-US" sz="3200" dirty="0" smtClean="0">
                <a:latin typeface="Tw Cen MT" pitchFamily="34" charset="0"/>
                <a:cs typeface="Arial" panose="020B0604020202020204" pitchFamily="34" charset="0"/>
              </a:rPr>
              <a:t> is the right of an individual to keep his/her individual health information from being disclosed without their authorization</a:t>
            </a:r>
          </a:p>
          <a:p>
            <a:pPr>
              <a:lnSpc>
                <a:spcPct val="150000"/>
              </a:lnSpc>
            </a:pPr>
            <a:r>
              <a:rPr lang="en-US" sz="3200" b="1" dirty="0" smtClean="0">
                <a:latin typeface="Tw Cen MT" pitchFamily="34" charset="0"/>
                <a:cs typeface="Arial" panose="020B0604020202020204" pitchFamily="34" charset="0"/>
              </a:rPr>
              <a:t>Security</a:t>
            </a:r>
            <a:r>
              <a:rPr lang="en-US" sz="3200" dirty="0" smtClean="0">
                <a:latin typeface="Tw Cen MT" pitchFamily="34" charset="0"/>
                <a:cs typeface="Arial" panose="020B0604020202020204" pitchFamily="34" charset="0"/>
              </a:rPr>
              <a:t> is how we protect PHI from accidental or intentional disclosure, alteration, destruction or loss.  This includes how we store, maintain and transmit information about our patients</a:t>
            </a:r>
            <a:endParaRPr lang="en-US" sz="3200" dirty="0">
              <a:latin typeface="Tw Cen MT" pitchFamily="34" charset="0"/>
              <a:cs typeface="Arial" panose="020B0604020202020204" pitchFamily="34" charset="0"/>
            </a:endParaRPr>
          </a:p>
        </p:txBody>
      </p:sp>
    </p:spTree>
    <p:extLst>
      <p:ext uri="{BB962C8B-B14F-4D97-AF65-F5344CB8AC3E}">
        <p14:creationId xmlns:p14="http://schemas.microsoft.com/office/powerpoint/2010/main" val="39998205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6791" y="1792705"/>
            <a:ext cx="10111409" cy="1015663"/>
          </a:xfrm>
          <a:prstGeom prst="rect">
            <a:avLst/>
          </a:prstGeom>
        </p:spPr>
        <p:txBody>
          <a:bodyPr wrap="square">
            <a:spAutoFit/>
          </a:bodyPr>
          <a:lstStyle/>
          <a:p>
            <a:endParaRPr lang="en-US" b="1" u="sng" dirty="0">
              <a:solidFill>
                <a:srgbClr val="000000"/>
              </a:solidFill>
              <a:latin typeface="Calibri" panose="020F0502020204030204" pitchFamily="34" charset="0"/>
              <a:ea typeface="Calibri" panose="020F0502020204030204" pitchFamily="34" charset="0"/>
              <a:cs typeface="Arial" panose="020B0604020202020204" pitchFamily="34" charset="0"/>
            </a:endParaRPr>
          </a:p>
          <a:p>
            <a:endParaRPr lang="en-US" sz="2400" dirty="0"/>
          </a:p>
          <a:p>
            <a:endParaRPr lang="en-US" dirty="0"/>
          </a:p>
        </p:txBody>
      </p:sp>
      <p:sp>
        <p:nvSpPr>
          <p:cNvPr id="4" name="TextBox 3"/>
          <p:cNvSpPr txBox="1"/>
          <p:nvPr/>
        </p:nvSpPr>
        <p:spPr>
          <a:xfrm>
            <a:off x="902368" y="445168"/>
            <a:ext cx="7415721" cy="584775"/>
          </a:xfrm>
          <a:prstGeom prst="rect">
            <a:avLst/>
          </a:prstGeom>
          <a:noFill/>
        </p:spPr>
        <p:txBody>
          <a:bodyPr wrap="square" rtlCol="0">
            <a:spAutoFit/>
          </a:bodyPr>
          <a:lstStyle/>
          <a:p>
            <a:r>
              <a:rPr lang="en-US" sz="3200" b="1" dirty="0" smtClean="0">
                <a:solidFill>
                  <a:schemeClr val="tx2"/>
                </a:solidFill>
                <a:latin typeface="+mj-lt"/>
              </a:rPr>
              <a:t>Privacy Rule  vs. Security Rule</a:t>
            </a:r>
            <a:endParaRPr lang="en-US" sz="3200" b="1" dirty="0">
              <a:solidFill>
                <a:schemeClr val="tx2"/>
              </a:solidFill>
              <a:latin typeface="+mj-lt"/>
            </a:endParaRPr>
          </a:p>
        </p:txBody>
      </p:sp>
      <p:sp>
        <p:nvSpPr>
          <p:cNvPr id="5" name="Rectangle 4"/>
          <p:cNvSpPr/>
          <p:nvPr/>
        </p:nvSpPr>
        <p:spPr>
          <a:xfrm>
            <a:off x="1086016" y="1614278"/>
            <a:ext cx="9763433" cy="5078313"/>
          </a:xfrm>
          <a:prstGeom prst="rect">
            <a:avLst/>
          </a:prstGeom>
        </p:spPr>
        <p:txBody>
          <a:bodyPr wrap="square">
            <a:spAutoFit/>
          </a:bodyPr>
          <a:lstStyle/>
          <a:p>
            <a:endParaRPr lang="en-US" dirty="0" smtClean="0">
              <a:latin typeface="Arial" panose="020B0604020202020204" pitchFamily="34" charset="0"/>
              <a:cs typeface="Arial" panose="020B0604020202020204" pitchFamily="34" charset="0"/>
            </a:endParaRPr>
          </a:p>
          <a:p>
            <a:pPr>
              <a:lnSpc>
                <a:spcPct val="150000"/>
              </a:lnSpc>
            </a:pPr>
            <a:r>
              <a:rPr lang="en-US" sz="3200" dirty="0" smtClean="0">
                <a:cs typeface="Arial" panose="020B0604020202020204" pitchFamily="34" charset="0"/>
              </a:rPr>
              <a:t>The </a:t>
            </a:r>
            <a:r>
              <a:rPr lang="en-US" sz="3200" b="1" i="1" dirty="0" smtClean="0">
                <a:cs typeface="Arial" panose="020B0604020202020204" pitchFamily="34" charset="0"/>
              </a:rPr>
              <a:t>Privacy Rule </a:t>
            </a:r>
            <a:r>
              <a:rPr lang="en-US" sz="3200" dirty="0" smtClean="0">
                <a:cs typeface="Arial" panose="020B0604020202020204" pitchFamily="34" charset="0"/>
              </a:rPr>
              <a:t>sets the standards for, among other things, who may have access to Protected Health Information (PHI), while the </a:t>
            </a:r>
            <a:r>
              <a:rPr lang="en-US" sz="3200" b="1" i="1" dirty="0" smtClean="0">
                <a:cs typeface="Arial" panose="020B0604020202020204" pitchFamily="34" charset="0"/>
              </a:rPr>
              <a:t>Security Rule </a:t>
            </a:r>
            <a:r>
              <a:rPr lang="en-US" sz="3200" dirty="0" smtClean="0">
                <a:cs typeface="Arial" panose="020B0604020202020204" pitchFamily="34" charset="0"/>
              </a:rPr>
              <a:t>sets the standards for ensuring that only those who should have access to Electronic Protected Health Information (EPHI) will actually have access</a:t>
            </a:r>
            <a:r>
              <a:rPr lang="en-US" sz="3200" dirty="0" smtClean="0">
                <a:latin typeface="Arial" panose="020B0604020202020204" pitchFamily="34" charset="0"/>
                <a:cs typeface="Arial" panose="020B0604020202020204" pitchFamily="34" charset="0"/>
              </a:rPr>
              <a:t>.</a:t>
            </a:r>
          </a:p>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98205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6791" y="1792705"/>
            <a:ext cx="10111409" cy="1015663"/>
          </a:xfrm>
          <a:prstGeom prst="rect">
            <a:avLst/>
          </a:prstGeom>
        </p:spPr>
        <p:txBody>
          <a:bodyPr wrap="square">
            <a:spAutoFit/>
          </a:bodyPr>
          <a:lstStyle/>
          <a:p>
            <a:endParaRPr lang="en-US" b="1" u="sng" dirty="0">
              <a:solidFill>
                <a:srgbClr val="000000"/>
              </a:solidFill>
              <a:latin typeface="Calibri" panose="020F0502020204030204" pitchFamily="34" charset="0"/>
              <a:ea typeface="Calibri" panose="020F0502020204030204" pitchFamily="34" charset="0"/>
              <a:cs typeface="Arial" panose="020B0604020202020204" pitchFamily="34" charset="0"/>
            </a:endParaRPr>
          </a:p>
          <a:p>
            <a:endParaRPr lang="en-US" sz="2400" dirty="0"/>
          </a:p>
          <a:p>
            <a:endParaRPr lang="en-US" dirty="0"/>
          </a:p>
        </p:txBody>
      </p:sp>
      <p:sp>
        <p:nvSpPr>
          <p:cNvPr id="4" name="TextBox 3"/>
          <p:cNvSpPr txBox="1"/>
          <p:nvPr/>
        </p:nvSpPr>
        <p:spPr>
          <a:xfrm>
            <a:off x="902368" y="445168"/>
            <a:ext cx="8330121" cy="584775"/>
          </a:xfrm>
          <a:prstGeom prst="rect">
            <a:avLst/>
          </a:prstGeom>
          <a:noFill/>
        </p:spPr>
        <p:txBody>
          <a:bodyPr wrap="square" rtlCol="0">
            <a:spAutoFit/>
          </a:bodyPr>
          <a:lstStyle/>
          <a:p>
            <a:r>
              <a:rPr lang="en-US" sz="3200" b="1" dirty="0" smtClean="0">
                <a:solidFill>
                  <a:schemeClr val="tx2"/>
                </a:solidFill>
                <a:latin typeface="+mj-lt"/>
              </a:rPr>
              <a:t>Who must comply – Covered Entities</a:t>
            </a:r>
            <a:endParaRPr lang="en-US" sz="3200" b="1" dirty="0">
              <a:solidFill>
                <a:schemeClr val="tx2"/>
              </a:solidFill>
              <a:latin typeface="+mj-lt"/>
            </a:endParaRPr>
          </a:p>
        </p:txBody>
      </p:sp>
      <p:sp>
        <p:nvSpPr>
          <p:cNvPr id="5" name="Rectangle 4"/>
          <p:cNvSpPr/>
          <p:nvPr/>
        </p:nvSpPr>
        <p:spPr>
          <a:xfrm>
            <a:off x="1023670" y="856359"/>
            <a:ext cx="10518756" cy="5755422"/>
          </a:xfrm>
          <a:prstGeom prst="rect">
            <a:avLst/>
          </a:prstGeom>
        </p:spPr>
        <p:txBody>
          <a:bodyPr wrap="square">
            <a:spAutoFit/>
          </a:bodyPr>
          <a:lstStyle/>
          <a:p>
            <a:endParaRPr lang="en-US" sz="3200" dirty="0" smtClean="0">
              <a:latin typeface="Arial" panose="020B0604020202020204" pitchFamily="34" charset="0"/>
              <a:cs typeface="Arial" panose="020B0604020202020204" pitchFamily="34" charset="0"/>
            </a:endParaRPr>
          </a:p>
          <a:p>
            <a:endParaRPr lang="en-US" sz="3200" dirty="0" smtClean="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3200" dirty="0" smtClean="0">
                <a:latin typeface="Tw Cen MT" pitchFamily="34" charset="0"/>
                <a:cs typeface="Arial" panose="020B0604020202020204" pitchFamily="34" charset="0"/>
              </a:rPr>
              <a:t>Health Care Providers</a:t>
            </a:r>
          </a:p>
          <a:p>
            <a:pPr marL="457200" indent="-457200">
              <a:buFont typeface="Arial" panose="020B0604020202020204" pitchFamily="34" charset="0"/>
              <a:buChar char="•"/>
            </a:pPr>
            <a:r>
              <a:rPr lang="en-US" sz="3200" dirty="0" smtClean="0">
                <a:latin typeface="Tw Cen MT" pitchFamily="34" charset="0"/>
                <a:cs typeface="Arial" panose="020B0604020202020204" pitchFamily="34" charset="0"/>
              </a:rPr>
              <a:t>Health Plans</a:t>
            </a:r>
          </a:p>
          <a:p>
            <a:pPr marL="457200" indent="-457200">
              <a:buFont typeface="Arial" panose="020B0604020202020204" pitchFamily="34" charset="0"/>
              <a:buChar char="•"/>
            </a:pPr>
            <a:r>
              <a:rPr lang="en-US" sz="3200" dirty="0" smtClean="0">
                <a:latin typeface="Tw Cen MT" pitchFamily="34" charset="0"/>
                <a:cs typeface="Arial" panose="020B0604020202020204" pitchFamily="34" charset="0"/>
              </a:rPr>
              <a:t>Health Care Clearinghouses</a:t>
            </a:r>
          </a:p>
          <a:p>
            <a:pPr marL="457200" indent="-457200">
              <a:buFont typeface="Arial" panose="020B0604020202020204" pitchFamily="34" charset="0"/>
              <a:buChar char="•"/>
            </a:pPr>
            <a:endParaRPr lang="en-US" sz="3200" dirty="0" smtClean="0">
              <a:latin typeface="Tw Cen MT" pitchFamily="34" charset="0"/>
              <a:cs typeface="Arial" panose="020B0604020202020204" pitchFamily="34" charset="0"/>
            </a:endParaRPr>
          </a:p>
          <a:p>
            <a:r>
              <a:rPr lang="en-US" sz="3200" dirty="0" smtClean="0">
                <a:ea typeface="ヒラギノ角ゴ Pro W3" pitchFamily="-112" charset="-128"/>
                <a:cs typeface="ヒラギノ角ゴ Pro W3" pitchFamily="-112" charset="-128"/>
              </a:rPr>
              <a:t>Covered </a:t>
            </a:r>
            <a:r>
              <a:rPr lang="en-US" sz="3200" dirty="0">
                <a:ea typeface="ヒラギノ角ゴ Pro W3" pitchFamily="-112" charset="-128"/>
                <a:cs typeface="ヒラギノ角ゴ Pro W3" pitchFamily="-112" charset="-128"/>
              </a:rPr>
              <a:t>entities include every member of the workforce regardless of job title:</a:t>
            </a:r>
            <a:endParaRPr lang="en-US" dirty="0"/>
          </a:p>
          <a:p>
            <a:pPr lvl="1"/>
            <a:r>
              <a:rPr lang="en-US" sz="2800" dirty="0">
                <a:ea typeface="ヒラギノ角ゴ Pro W3" pitchFamily="-112" charset="-128"/>
                <a:cs typeface="ヒラギノ角ゴ Pro W3" pitchFamily="-112" charset="-128"/>
              </a:rPr>
              <a:t>Full time </a:t>
            </a:r>
            <a:r>
              <a:rPr lang="en-US" sz="2800" dirty="0" smtClean="0">
                <a:ea typeface="ヒラギノ角ゴ Pro W3" pitchFamily="-112" charset="-128"/>
                <a:cs typeface="ヒラギノ角ゴ Pro W3" pitchFamily="-112" charset="-128"/>
              </a:rPr>
              <a:t>employees			Part time employees</a:t>
            </a:r>
            <a:endParaRPr lang="en-US" dirty="0"/>
          </a:p>
          <a:p>
            <a:pPr lvl="1"/>
            <a:r>
              <a:rPr lang="en-US" sz="2800" dirty="0" smtClean="0">
                <a:ea typeface="ヒラギノ角ゴ Pro W3" pitchFamily="-112" charset="-128"/>
                <a:cs typeface="ヒラギノ角ゴ Pro W3" pitchFamily="-112" charset="-128"/>
              </a:rPr>
              <a:t>Interns/externs				Volunteers</a:t>
            </a:r>
            <a:endParaRPr lang="en-US" dirty="0"/>
          </a:p>
          <a:p>
            <a:pPr lvl="1"/>
            <a:r>
              <a:rPr lang="en-US" sz="2800" dirty="0" smtClean="0">
                <a:ea typeface="ヒラギノ角ゴ Pro W3" pitchFamily="-112" charset="-128"/>
                <a:cs typeface="ヒラギノ角ゴ Pro W3" pitchFamily="-112" charset="-128"/>
              </a:rPr>
              <a:t>Physicians				Nurses</a:t>
            </a:r>
            <a:endParaRPr lang="en-US" dirty="0"/>
          </a:p>
          <a:p>
            <a:pPr lvl="1"/>
            <a:r>
              <a:rPr lang="en-US" sz="2800" dirty="0" smtClean="0">
                <a:ea typeface="ヒラギノ角ゴ Pro W3" pitchFamily="-112" charset="-128"/>
                <a:cs typeface="ヒラギノ角ゴ Pro W3" pitchFamily="-112" charset="-128"/>
              </a:rPr>
              <a:t>			</a:t>
            </a:r>
            <a:endParaRPr lang="en-US" sz="3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98205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6791" y="1792705"/>
            <a:ext cx="10111409" cy="1015663"/>
          </a:xfrm>
          <a:prstGeom prst="rect">
            <a:avLst/>
          </a:prstGeom>
        </p:spPr>
        <p:txBody>
          <a:bodyPr wrap="square">
            <a:spAutoFit/>
          </a:bodyPr>
          <a:lstStyle/>
          <a:p>
            <a:endParaRPr lang="en-US" b="1" u="sng" dirty="0">
              <a:solidFill>
                <a:srgbClr val="000000"/>
              </a:solidFill>
              <a:latin typeface="Calibri" panose="020F0502020204030204" pitchFamily="34" charset="0"/>
              <a:ea typeface="Calibri" panose="020F0502020204030204" pitchFamily="34" charset="0"/>
              <a:cs typeface="Arial" panose="020B0604020202020204" pitchFamily="34" charset="0"/>
            </a:endParaRPr>
          </a:p>
          <a:p>
            <a:endParaRPr lang="en-US" sz="2400" dirty="0"/>
          </a:p>
          <a:p>
            <a:endParaRPr lang="en-US" dirty="0"/>
          </a:p>
        </p:txBody>
      </p:sp>
      <p:sp>
        <p:nvSpPr>
          <p:cNvPr id="4" name="TextBox 3"/>
          <p:cNvSpPr txBox="1"/>
          <p:nvPr/>
        </p:nvSpPr>
        <p:spPr>
          <a:xfrm>
            <a:off x="902368" y="445168"/>
            <a:ext cx="8330121" cy="584775"/>
          </a:xfrm>
          <a:prstGeom prst="rect">
            <a:avLst/>
          </a:prstGeom>
          <a:noFill/>
        </p:spPr>
        <p:txBody>
          <a:bodyPr wrap="square" rtlCol="0">
            <a:spAutoFit/>
          </a:bodyPr>
          <a:lstStyle/>
          <a:p>
            <a:r>
              <a:rPr lang="en-US" sz="3200" b="1" dirty="0" smtClean="0">
                <a:solidFill>
                  <a:schemeClr val="tx2"/>
                </a:solidFill>
                <a:latin typeface="+mj-lt"/>
              </a:rPr>
              <a:t>Who must comply – Business Associates</a:t>
            </a:r>
            <a:endParaRPr lang="en-US" sz="3200" b="1" dirty="0">
              <a:solidFill>
                <a:schemeClr val="tx2"/>
              </a:solidFill>
              <a:latin typeface="+mj-lt"/>
            </a:endParaRPr>
          </a:p>
        </p:txBody>
      </p:sp>
      <p:sp>
        <p:nvSpPr>
          <p:cNvPr id="5" name="Rectangle 4"/>
          <p:cNvSpPr/>
          <p:nvPr/>
        </p:nvSpPr>
        <p:spPr>
          <a:xfrm>
            <a:off x="512064" y="1029943"/>
            <a:ext cx="11377834" cy="5170646"/>
          </a:xfrm>
          <a:prstGeom prst="rect">
            <a:avLst/>
          </a:prstGeom>
        </p:spPr>
        <p:txBody>
          <a:bodyPr wrap="square">
            <a:spAutoFit/>
          </a:bodyPr>
          <a:lstStyle/>
          <a:p>
            <a:endParaRPr lang="en-US" sz="3200" dirty="0" smtClean="0">
              <a:latin typeface="Arial" panose="020B0604020202020204" pitchFamily="34" charset="0"/>
              <a:cs typeface="Arial" panose="020B0604020202020204" pitchFamily="34" charset="0"/>
            </a:endParaRPr>
          </a:p>
          <a:p>
            <a:endParaRPr lang="en-US" sz="3200" dirty="0" smtClean="0">
              <a:latin typeface="Arial" panose="020B0604020202020204" pitchFamily="34" charset="0"/>
              <a:cs typeface="Arial" panose="020B0604020202020204" pitchFamily="34" charset="0"/>
            </a:endParaRPr>
          </a:p>
          <a:p>
            <a:r>
              <a:rPr lang="en-US" sz="2800" b="1" dirty="0">
                <a:ea typeface="ヒラギノ角ゴ Pro W3" charset="-128"/>
              </a:rPr>
              <a:t>Business associate (BA)</a:t>
            </a:r>
          </a:p>
          <a:p>
            <a:pPr lvl="1"/>
            <a:r>
              <a:rPr lang="en-US" sz="2800" dirty="0">
                <a:ea typeface="ヒラギノ角ゴ Pro W3" charset="-128"/>
              </a:rPr>
              <a:t>Organizations that work for covered entities but are not themselves </a:t>
            </a:r>
            <a:r>
              <a:rPr lang="en-US" sz="2800" dirty="0" smtClean="0">
                <a:ea typeface="ヒラギノ角ゴ Pro W3" charset="-128"/>
              </a:rPr>
              <a:t>Covered Entities </a:t>
            </a:r>
            <a:r>
              <a:rPr lang="en-US" sz="2800" dirty="0">
                <a:ea typeface="ヒラギノ角ゴ Pro W3" charset="-128"/>
              </a:rPr>
              <a:t>(law firms; outside medical billers, coders, and transcriptionists; collection agencies; accountants</a:t>
            </a:r>
            <a:r>
              <a:rPr lang="en-US" sz="2800" dirty="0" smtClean="0">
                <a:ea typeface="ヒラギノ角ゴ Pro W3" charset="-128"/>
              </a:rPr>
              <a:t>)</a:t>
            </a:r>
          </a:p>
          <a:p>
            <a:pPr lvl="1"/>
            <a:endParaRPr lang="en-US" sz="2800" dirty="0">
              <a:ea typeface="ヒラギノ角ゴ Pro W3" charset="-128"/>
            </a:endParaRPr>
          </a:p>
          <a:p>
            <a:pPr lvl="1"/>
            <a:endParaRPr lang="en-US" sz="2800" dirty="0" smtClean="0">
              <a:ea typeface="ヒラギノ角ゴ Pro W3" charset="-128"/>
            </a:endParaRPr>
          </a:p>
          <a:p>
            <a:pPr lvl="1"/>
            <a:endParaRPr lang="en-US" sz="2200" dirty="0">
              <a:solidFill>
                <a:srgbClr val="0066FF"/>
              </a:solidFill>
              <a:ea typeface="ヒラギノ角ゴ Pro W3" charset="-128"/>
            </a:endParaRPr>
          </a:p>
          <a:p>
            <a:pPr lvl="1"/>
            <a:endParaRPr lang="en-US" sz="2200" dirty="0" smtClean="0">
              <a:solidFill>
                <a:srgbClr val="0066FF"/>
              </a:solidFill>
              <a:ea typeface="ヒラギノ角ゴ Pro W3" charset="-128"/>
            </a:endParaRPr>
          </a:p>
          <a:p>
            <a:pPr lvl="1"/>
            <a:endParaRPr lang="en-US" sz="2200" dirty="0">
              <a:solidFill>
                <a:srgbClr val="0066FF"/>
              </a:solidFill>
              <a:ea typeface="ヒラギノ角ゴ Pro W3" charset="-128"/>
            </a:endParaRPr>
          </a:p>
          <a:p>
            <a:endParaRPr lang="en-US" sz="3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03847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96791" y="1792705"/>
            <a:ext cx="10111409" cy="1015663"/>
          </a:xfrm>
          <a:prstGeom prst="rect">
            <a:avLst/>
          </a:prstGeom>
        </p:spPr>
        <p:txBody>
          <a:bodyPr wrap="square">
            <a:spAutoFit/>
          </a:bodyPr>
          <a:lstStyle/>
          <a:p>
            <a:endParaRPr lang="en-US" b="1" u="sng" dirty="0">
              <a:solidFill>
                <a:srgbClr val="000000"/>
              </a:solidFill>
              <a:latin typeface="Calibri" panose="020F0502020204030204" pitchFamily="34" charset="0"/>
              <a:ea typeface="Calibri" panose="020F0502020204030204" pitchFamily="34" charset="0"/>
              <a:cs typeface="Arial" panose="020B0604020202020204" pitchFamily="34" charset="0"/>
            </a:endParaRPr>
          </a:p>
          <a:p>
            <a:endParaRPr lang="en-US" sz="2400" dirty="0"/>
          </a:p>
          <a:p>
            <a:endParaRPr lang="en-US" dirty="0"/>
          </a:p>
        </p:txBody>
      </p:sp>
      <p:sp>
        <p:nvSpPr>
          <p:cNvPr id="4" name="TextBox 3"/>
          <p:cNvSpPr txBox="1"/>
          <p:nvPr/>
        </p:nvSpPr>
        <p:spPr>
          <a:xfrm>
            <a:off x="902368" y="445168"/>
            <a:ext cx="9524742" cy="584775"/>
          </a:xfrm>
          <a:prstGeom prst="rect">
            <a:avLst/>
          </a:prstGeom>
          <a:noFill/>
        </p:spPr>
        <p:txBody>
          <a:bodyPr wrap="square" rtlCol="0">
            <a:spAutoFit/>
          </a:bodyPr>
          <a:lstStyle/>
          <a:p>
            <a:r>
              <a:rPr lang="en-US" sz="3200" b="1" dirty="0" smtClean="0">
                <a:solidFill>
                  <a:schemeClr val="tx2"/>
                </a:solidFill>
                <a:latin typeface="+mj-lt"/>
              </a:rPr>
              <a:t>PHI/EPHI – What we have to keep private and secure</a:t>
            </a:r>
            <a:endParaRPr lang="en-US" sz="3200" b="1" dirty="0">
              <a:solidFill>
                <a:schemeClr val="tx2"/>
              </a:solidFill>
              <a:latin typeface="+mj-lt"/>
            </a:endParaRPr>
          </a:p>
        </p:txBody>
      </p:sp>
      <p:sp>
        <p:nvSpPr>
          <p:cNvPr id="5" name="Rectangle 4"/>
          <p:cNvSpPr/>
          <p:nvPr/>
        </p:nvSpPr>
        <p:spPr>
          <a:xfrm>
            <a:off x="290946" y="1448023"/>
            <a:ext cx="11492346" cy="5262979"/>
          </a:xfrm>
          <a:prstGeom prst="rect">
            <a:avLst/>
          </a:prstGeom>
        </p:spPr>
        <p:txBody>
          <a:bodyPr wrap="square">
            <a:spAutoFit/>
          </a:bodyPr>
          <a:lstStyle/>
          <a:p>
            <a:pPr marL="457200" indent="-457200">
              <a:buFont typeface="Arial" pitchFamily="34" charset="0"/>
              <a:buChar char="•"/>
            </a:pPr>
            <a:r>
              <a:rPr lang="en-US" sz="2800" dirty="0" smtClean="0">
                <a:latin typeface="Tw Cen MT" pitchFamily="34" charset="0"/>
                <a:cs typeface="Arial" panose="020B0604020202020204" pitchFamily="34" charset="0"/>
              </a:rPr>
              <a:t>HIPAA protects an individual’s health information and his/her demographic information.</a:t>
            </a:r>
          </a:p>
          <a:p>
            <a:pPr marL="457200" indent="-457200"/>
            <a:r>
              <a:rPr lang="en-US" sz="2800" dirty="0" smtClean="0">
                <a:latin typeface="Tw Cen MT" pitchFamily="34" charset="0"/>
                <a:cs typeface="Arial" panose="020B0604020202020204" pitchFamily="34" charset="0"/>
              </a:rPr>
              <a:t>     </a:t>
            </a:r>
            <a:r>
              <a:rPr lang="en-US" sz="2800" b="1" dirty="0" smtClean="0">
                <a:latin typeface="Tw Cen MT" pitchFamily="34" charset="0"/>
                <a:cs typeface="Arial" panose="020B0604020202020204" pitchFamily="34" charset="0"/>
              </a:rPr>
              <a:t>This is called “protected health information” or “PHI”, in an electronic format it is referred to as “EPHI”.</a:t>
            </a:r>
          </a:p>
          <a:p>
            <a:pPr marL="457200" indent="-457200"/>
            <a:endParaRPr lang="en-US" sz="2800" dirty="0" smtClean="0">
              <a:latin typeface="Tw Cen MT" pitchFamily="34" charset="0"/>
              <a:cs typeface="Arial" panose="020B0604020202020204" pitchFamily="34" charset="0"/>
            </a:endParaRPr>
          </a:p>
          <a:p>
            <a:pPr marL="457200" indent="-457200">
              <a:buFont typeface="Arial" pitchFamily="34" charset="0"/>
              <a:buChar char="•"/>
            </a:pPr>
            <a:r>
              <a:rPr lang="en-US" sz="2800" dirty="0" smtClean="0">
                <a:latin typeface="Tw Cen MT" pitchFamily="34" charset="0"/>
                <a:cs typeface="Arial" panose="020B0604020202020204" pitchFamily="34" charset="0"/>
              </a:rPr>
              <a:t>PHI/EPHI consists of:</a:t>
            </a:r>
          </a:p>
          <a:p>
            <a:pPr marL="914400" lvl="1" indent="-457200">
              <a:buFont typeface="Arial" pitchFamily="34" charset="0"/>
              <a:buChar char="•"/>
            </a:pPr>
            <a:r>
              <a:rPr lang="en-US" sz="2800" dirty="0" smtClean="0">
                <a:latin typeface="Tw Cen MT" pitchFamily="34" charset="0"/>
                <a:cs typeface="Arial" panose="020B0604020202020204" pitchFamily="34" charset="0"/>
              </a:rPr>
              <a:t>Health information related to past, present, or future physical or mental health of the individual.</a:t>
            </a:r>
          </a:p>
          <a:p>
            <a:pPr marL="914400" lvl="1" indent="-457200">
              <a:buFont typeface="Arial" pitchFamily="34" charset="0"/>
              <a:buChar char="•"/>
            </a:pPr>
            <a:endParaRPr lang="en-US" sz="2800" dirty="0" smtClean="0">
              <a:latin typeface="Tw Cen MT" pitchFamily="34" charset="0"/>
              <a:cs typeface="Arial" panose="020B0604020202020204" pitchFamily="34" charset="0"/>
            </a:endParaRPr>
          </a:p>
          <a:p>
            <a:pPr marL="914400" lvl="1" indent="-457200">
              <a:buFont typeface="Arial" pitchFamily="34" charset="0"/>
              <a:buChar char="•"/>
            </a:pPr>
            <a:r>
              <a:rPr lang="en-US" sz="2800" dirty="0" smtClean="0">
                <a:latin typeface="Tw Cen MT" pitchFamily="34" charset="0"/>
                <a:cs typeface="Arial" panose="020B0604020202020204" pitchFamily="34" charset="0"/>
              </a:rPr>
              <a:t>Descriptions of a disease, diagnosis, procedure, prognosis, or condition of the individual and can exist in any voicemail, email, fax or verbal or written communications.</a:t>
            </a: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98205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811</TotalTime>
  <Words>3783</Words>
  <Application>Microsoft Office PowerPoint</Application>
  <PresentationFormat>Widescreen</PresentationFormat>
  <Paragraphs>360</Paragraphs>
  <Slides>24</Slides>
  <Notes>23</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24</vt:i4>
      </vt:variant>
    </vt:vector>
  </HeadingPairs>
  <TitlesOfParts>
    <vt:vector size="35" baseType="lpstr">
      <vt:lpstr>Arial</vt:lpstr>
      <vt:lpstr>Calibri</vt:lpstr>
      <vt:lpstr>Courier New</vt:lpstr>
      <vt:lpstr>Symbol</vt:lpstr>
      <vt:lpstr>Times New Roman</vt:lpstr>
      <vt:lpstr>Tw Cen MT</vt:lpstr>
      <vt:lpstr>Wingdings</vt:lpstr>
      <vt:lpstr>Wingdings 2</vt:lpstr>
      <vt:lpstr>ヒラギノ角ゴ Pro W3</vt:lpstr>
      <vt:lpstr>Median</vt:lpstr>
      <vt:lpstr>1_Median</vt:lpstr>
      <vt:lpstr>Electronic HEALTH Record Security &amp; Privacy</vt:lpstr>
      <vt:lpstr>PowerPoint Presentation</vt:lpstr>
      <vt:lpstr>Learning Outcomes</vt:lpstr>
      <vt:lpstr>What is HIPAA?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Security Rule: Physical Safeguards </vt:lpstr>
      <vt:lpstr>Security Rule: Technical Safeguards</vt:lpstr>
      <vt:lpstr>Compliance Plans </vt:lpstr>
      <vt:lpstr>Compliance policies should address:</vt:lpstr>
      <vt:lpstr>Compliance policies should address: (continued)</vt:lpstr>
      <vt:lpstr>Compliance policies should address: (continued)</vt:lpstr>
      <vt:lpstr>Compliance policies should address: (continued)</vt:lpstr>
      <vt:lpstr>Fines &amp; Penalties</vt:lpstr>
      <vt:lpstr>Summary</vt:lpstr>
      <vt:lpstr>Questions</vt:lpstr>
      <vt:lpstr>Acknowledgements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IT 101</dc:title>
  <dc:creator>Lucky Ladybug</dc:creator>
  <cp:lastModifiedBy>Katherine Green</cp:lastModifiedBy>
  <cp:revision>112</cp:revision>
  <cp:lastPrinted>2016-08-29T19:25:50Z</cp:lastPrinted>
  <dcterms:created xsi:type="dcterms:W3CDTF">2016-02-01T02:37:24Z</dcterms:created>
  <dcterms:modified xsi:type="dcterms:W3CDTF">2016-09-12T16:59:39Z</dcterms:modified>
</cp:coreProperties>
</file>