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33"/>
  </p:notesMasterIdLst>
  <p:handoutMasterIdLst>
    <p:handoutMasterId r:id="rId34"/>
  </p:handoutMasterIdLst>
  <p:sldIdLst>
    <p:sldId id="256" r:id="rId2"/>
    <p:sldId id="291" r:id="rId3"/>
    <p:sldId id="257" r:id="rId4"/>
    <p:sldId id="259" r:id="rId5"/>
    <p:sldId id="292" r:id="rId6"/>
    <p:sldId id="298" r:id="rId7"/>
    <p:sldId id="317" r:id="rId8"/>
    <p:sldId id="326" r:id="rId9"/>
    <p:sldId id="327" r:id="rId10"/>
    <p:sldId id="336" r:id="rId11"/>
    <p:sldId id="328" r:id="rId12"/>
    <p:sldId id="261" r:id="rId13"/>
    <p:sldId id="310" r:id="rId14"/>
    <p:sldId id="330" r:id="rId15"/>
    <p:sldId id="325" r:id="rId16"/>
    <p:sldId id="320" r:id="rId17"/>
    <p:sldId id="321" r:id="rId18"/>
    <p:sldId id="322" r:id="rId19"/>
    <p:sldId id="323" r:id="rId20"/>
    <p:sldId id="329" r:id="rId21"/>
    <p:sldId id="337" r:id="rId22"/>
    <p:sldId id="289" r:id="rId23"/>
    <p:sldId id="318" r:id="rId24"/>
    <p:sldId id="264" r:id="rId25"/>
    <p:sldId id="335" r:id="rId26"/>
    <p:sldId id="331" r:id="rId27"/>
    <p:sldId id="332" r:id="rId28"/>
    <p:sldId id="338" r:id="rId29"/>
    <p:sldId id="334" r:id="rId30"/>
    <p:sldId id="297" r:id="rId31"/>
    <p:sldId id="340" r:id="rId32"/>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74833" autoAdjust="0"/>
  </p:normalViewPr>
  <p:slideViewPr>
    <p:cSldViewPr snapToGrid="0">
      <p:cViewPr varScale="1">
        <p:scale>
          <a:sx n="79" d="100"/>
          <a:sy n="79" d="100"/>
        </p:scale>
        <p:origin x="120" y="138"/>
      </p:cViewPr>
      <p:guideLst>
        <p:guide orient="horz" pos="2160"/>
        <p:guide pos="3840"/>
      </p:guideLst>
    </p:cSldViewPr>
  </p:slideViewPr>
  <p:outlineViewPr>
    <p:cViewPr>
      <p:scale>
        <a:sx n="33" d="100"/>
        <a:sy n="33" d="100"/>
      </p:scale>
      <p:origin x="0" y="186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7072"/>
          </a:xfrm>
          <a:prstGeom prst="rect">
            <a:avLst/>
          </a:prstGeom>
        </p:spPr>
        <p:txBody>
          <a:bodyPr vert="horz" lIns="93316" tIns="46658" rIns="93316" bIns="46658" rtlCol="0"/>
          <a:lstStyle>
            <a:lvl1pPr algn="l">
              <a:defRPr sz="1200"/>
            </a:lvl1pPr>
          </a:lstStyle>
          <a:p>
            <a:endParaRPr lang="en-US"/>
          </a:p>
        </p:txBody>
      </p:sp>
      <p:sp>
        <p:nvSpPr>
          <p:cNvPr id="3" name="Date Placeholder 2"/>
          <p:cNvSpPr>
            <a:spLocks noGrp="1"/>
          </p:cNvSpPr>
          <p:nvPr>
            <p:ph type="dt" sz="quarter" idx="1"/>
          </p:nvPr>
        </p:nvSpPr>
        <p:spPr>
          <a:xfrm>
            <a:off x="3978132" y="0"/>
            <a:ext cx="3043344" cy="467072"/>
          </a:xfrm>
          <a:prstGeom prst="rect">
            <a:avLst/>
          </a:prstGeom>
        </p:spPr>
        <p:txBody>
          <a:bodyPr vert="horz" lIns="93316" tIns="46658" rIns="93316" bIns="46658" rtlCol="0"/>
          <a:lstStyle>
            <a:lvl1pPr algn="r">
              <a:defRPr sz="1200"/>
            </a:lvl1pPr>
          </a:lstStyle>
          <a:p>
            <a:fld id="{E5FD5E2E-4DCB-4574-9B23-A3AD17DC8C16}" type="datetimeFigureOut">
              <a:rPr lang="en-US" smtClean="0"/>
              <a:pPr/>
              <a:t>8/29/2016</a:t>
            </a:fld>
            <a:endParaRPr lang="en-US"/>
          </a:p>
        </p:txBody>
      </p:sp>
      <p:sp>
        <p:nvSpPr>
          <p:cNvPr id="4" name="Footer Placeholder 3"/>
          <p:cNvSpPr>
            <a:spLocks noGrp="1"/>
          </p:cNvSpPr>
          <p:nvPr>
            <p:ph type="ftr" sz="quarter" idx="2"/>
          </p:nvPr>
        </p:nvSpPr>
        <p:spPr>
          <a:xfrm>
            <a:off x="0" y="8842031"/>
            <a:ext cx="3043344" cy="467071"/>
          </a:xfrm>
          <a:prstGeom prst="rect">
            <a:avLst/>
          </a:prstGeom>
        </p:spPr>
        <p:txBody>
          <a:bodyPr vert="horz" lIns="93316" tIns="46658" rIns="93316" bIns="46658"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1"/>
            <a:ext cx="3043344" cy="467071"/>
          </a:xfrm>
          <a:prstGeom prst="rect">
            <a:avLst/>
          </a:prstGeom>
        </p:spPr>
        <p:txBody>
          <a:bodyPr vert="horz" lIns="93316" tIns="46658" rIns="93316" bIns="46658" rtlCol="0" anchor="b"/>
          <a:lstStyle>
            <a:lvl1pPr algn="r">
              <a:defRPr sz="1200"/>
            </a:lvl1pPr>
          </a:lstStyle>
          <a:p>
            <a:fld id="{BE3677E0-A7DF-402D-B0D3-D3634F2D21A1}" type="slidenum">
              <a:rPr lang="en-US" smtClean="0"/>
              <a:pPr/>
              <a:t>‹#›</a:t>
            </a:fld>
            <a:endParaRPr lang="en-US"/>
          </a:p>
        </p:txBody>
      </p:sp>
    </p:spTree>
    <p:extLst>
      <p:ext uri="{BB962C8B-B14F-4D97-AF65-F5344CB8AC3E}">
        <p14:creationId xmlns:p14="http://schemas.microsoft.com/office/powerpoint/2010/main" val="570740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7072"/>
          </a:xfrm>
          <a:prstGeom prst="rect">
            <a:avLst/>
          </a:prstGeom>
        </p:spPr>
        <p:txBody>
          <a:bodyPr vert="horz" lIns="93316" tIns="46658" rIns="93316" bIns="46658" rtlCol="0"/>
          <a:lstStyle>
            <a:lvl1pPr algn="l">
              <a:defRPr sz="1200"/>
            </a:lvl1pPr>
          </a:lstStyle>
          <a:p>
            <a:endParaRPr lang="en-US"/>
          </a:p>
        </p:txBody>
      </p:sp>
      <p:sp>
        <p:nvSpPr>
          <p:cNvPr id="3" name="Date Placeholder 2"/>
          <p:cNvSpPr>
            <a:spLocks noGrp="1"/>
          </p:cNvSpPr>
          <p:nvPr>
            <p:ph type="dt" idx="1"/>
          </p:nvPr>
        </p:nvSpPr>
        <p:spPr>
          <a:xfrm>
            <a:off x="3978132" y="0"/>
            <a:ext cx="3043344" cy="467072"/>
          </a:xfrm>
          <a:prstGeom prst="rect">
            <a:avLst/>
          </a:prstGeom>
        </p:spPr>
        <p:txBody>
          <a:bodyPr vert="horz" lIns="93316" tIns="46658" rIns="93316" bIns="46658" rtlCol="0"/>
          <a:lstStyle>
            <a:lvl1pPr algn="r">
              <a:defRPr sz="1200"/>
            </a:lvl1pPr>
          </a:lstStyle>
          <a:p>
            <a:fld id="{8F927987-D282-422C-87E1-9C41D50F7F4F}" type="datetimeFigureOut">
              <a:rPr lang="en-US" smtClean="0"/>
              <a:pPr/>
              <a:t>8/29/2016</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6" tIns="46658" rIns="93316" bIns="46658" rtlCol="0" anchor="ctr"/>
          <a:lstStyle/>
          <a:p>
            <a:endParaRPr lang="en-US"/>
          </a:p>
        </p:txBody>
      </p:sp>
      <p:sp>
        <p:nvSpPr>
          <p:cNvPr id="5" name="Notes Placeholder 4"/>
          <p:cNvSpPr>
            <a:spLocks noGrp="1"/>
          </p:cNvSpPr>
          <p:nvPr>
            <p:ph type="body" sz="quarter" idx="3"/>
          </p:nvPr>
        </p:nvSpPr>
        <p:spPr>
          <a:xfrm>
            <a:off x="702310" y="4480005"/>
            <a:ext cx="5618480" cy="3665458"/>
          </a:xfrm>
          <a:prstGeom prst="rect">
            <a:avLst/>
          </a:prstGeom>
        </p:spPr>
        <p:txBody>
          <a:bodyPr vert="horz" lIns="93316" tIns="46658" rIns="93316" bIns="4665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1"/>
            <a:ext cx="3043344" cy="467071"/>
          </a:xfrm>
          <a:prstGeom prst="rect">
            <a:avLst/>
          </a:prstGeom>
        </p:spPr>
        <p:txBody>
          <a:bodyPr vert="horz" lIns="93316" tIns="46658" rIns="93316" bIns="46658"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1"/>
            <a:ext cx="3043344" cy="467071"/>
          </a:xfrm>
          <a:prstGeom prst="rect">
            <a:avLst/>
          </a:prstGeom>
        </p:spPr>
        <p:txBody>
          <a:bodyPr vert="horz" lIns="93316" tIns="46658" rIns="93316" bIns="46658" rtlCol="0" anchor="b"/>
          <a:lstStyle>
            <a:lvl1pPr algn="r">
              <a:defRPr sz="1200"/>
            </a:lvl1pPr>
          </a:lstStyle>
          <a:p>
            <a:fld id="{8D5E71DA-8EB6-4D2F-B329-2D21B4DA1C93}" type="slidenum">
              <a:rPr lang="en-US" smtClean="0"/>
              <a:pPr/>
              <a:t>‹#›</a:t>
            </a:fld>
            <a:endParaRPr lang="en-US"/>
          </a:p>
        </p:txBody>
      </p:sp>
    </p:spTree>
    <p:extLst>
      <p:ext uri="{BB962C8B-B14F-4D97-AF65-F5344CB8AC3E}">
        <p14:creationId xmlns:p14="http://schemas.microsoft.com/office/powerpoint/2010/main" val="2440773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Introduction</a:t>
            </a:r>
          </a:p>
          <a:p>
            <a:endParaRPr lang="en-US" dirty="0" smtClean="0"/>
          </a:p>
          <a:p>
            <a:r>
              <a:rPr lang="en-US" b="1" dirty="0" smtClean="0"/>
              <a:t>Healthcare Documentation: </a:t>
            </a:r>
            <a:r>
              <a:rPr lang="en-US" dirty="0" smtClean="0"/>
              <a:t>The</a:t>
            </a:r>
            <a:r>
              <a:rPr lang="en-US" baseline="0" dirty="0" smtClean="0"/>
              <a:t> medical record is something that most people know exists. They may, however, not fully understand the magnitude of impeccable documentation as not only a form of communication, but also as a means of evidence that is subject to legal ramifications.  </a:t>
            </a:r>
          </a:p>
          <a:p>
            <a:endParaRPr lang="en-US" baseline="0" dirty="0" smtClean="0"/>
          </a:p>
          <a:p>
            <a:r>
              <a:rPr lang="en-US" b="1" baseline="0" dirty="0" smtClean="0"/>
              <a:t>Electronic Healthcare Documentation: </a:t>
            </a:r>
            <a:r>
              <a:rPr lang="en-US" b="0" baseline="0" dirty="0" smtClean="0"/>
              <a:t>A good number of people have been to healthcare providers that enter their information into a computer. Ask the class if they know that EHRs are best practice for increasing safety in patient care?</a:t>
            </a:r>
          </a:p>
          <a:p>
            <a:endParaRPr lang="en-US" b="0" baseline="0" dirty="0" smtClean="0"/>
          </a:p>
          <a:p>
            <a:r>
              <a:rPr lang="en-US" b="1" baseline="0" dirty="0" smtClean="0"/>
              <a:t>Handwriting Discrepancies: </a:t>
            </a:r>
            <a:r>
              <a:rPr lang="en-US" b="0" baseline="0" dirty="0" smtClean="0"/>
              <a:t>Ask the class what kinds of errors could be made if they could not read their patient’s chart or plan for care? Discuss handwriting vs. computer entry as a means to increase safety (medication names/doses, treatments, the ability to find out prior care and the patient’s response.)</a:t>
            </a:r>
          </a:p>
          <a:p>
            <a:endParaRPr lang="en-US" b="0" baseline="0" dirty="0" smtClean="0"/>
          </a:p>
          <a:p>
            <a:r>
              <a:rPr lang="en-US" b="1" baseline="0" dirty="0" smtClean="0"/>
              <a:t>Decision Support: </a:t>
            </a:r>
            <a:r>
              <a:rPr lang="en-US" b="0" baseline="0" dirty="0" smtClean="0"/>
              <a:t>The class may not know this term. Explain in simple language that computers can help to give the best and most accurate information to healthcare providers so that their patients are getting the best care possible. Give examples: When to use cold vs. heat therapy, what lab work to order, which antibiotic will work the best for specific infections, how to clean around a catheter, and when specific treatments, tests, or medications are due. </a:t>
            </a:r>
          </a:p>
          <a:p>
            <a:endParaRPr lang="en-US" b="0" baseline="0" dirty="0" smtClean="0"/>
          </a:p>
          <a:p>
            <a:r>
              <a:rPr lang="en-US" b="1" baseline="0" dirty="0" smtClean="0"/>
              <a:t>Data Collection:  </a:t>
            </a:r>
            <a:r>
              <a:rPr lang="en-US" b="0" baseline="0" dirty="0" smtClean="0"/>
              <a:t>Now that healthcare is moving toward computer documentation and EHRs, the ramifications of data collection as astronomical! Give examples: Collection of statistics to improve medical care (infections caused by </a:t>
            </a:r>
            <a:r>
              <a:rPr lang="en-US" b="0" baseline="0" dirty="0" err="1" smtClean="0"/>
              <a:t>foley</a:t>
            </a:r>
            <a:r>
              <a:rPr lang="en-US" b="0" baseline="0" dirty="0" smtClean="0"/>
              <a:t> catheters, illnesses associated with smoking and other lifestyle interactions, response to medications such as vaccines and antibiotics.)</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a:t>
            </a:fld>
            <a:endParaRPr lang="en-US"/>
          </a:p>
        </p:txBody>
      </p:sp>
    </p:spTree>
    <p:extLst>
      <p:ext uri="{BB962C8B-B14F-4D97-AF65-F5344CB8AC3E}">
        <p14:creationId xmlns:p14="http://schemas.microsoft.com/office/powerpoint/2010/main" val="3521602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True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11</a:t>
            </a:fld>
            <a:endParaRPr lang="en-US"/>
          </a:p>
        </p:txBody>
      </p:sp>
    </p:spTree>
    <p:extLst>
      <p:ext uri="{BB962C8B-B14F-4D97-AF65-F5344CB8AC3E}">
        <p14:creationId xmlns:p14="http://schemas.microsoft.com/office/powerpoint/2010/main" val="3091662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lnSpcReduction="10000"/>
          </a:bodyPr>
          <a:lstStyle/>
          <a:p>
            <a:r>
              <a:rPr lang="en-US" b="1" dirty="0" smtClean="0"/>
              <a:t>Plan of Care Documentation in EHRs</a:t>
            </a:r>
          </a:p>
          <a:p>
            <a:endParaRPr lang="en-US" b="1" dirty="0" smtClean="0"/>
          </a:p>
          <a:p>
            <a:r>
              <a:rPr lang="en-US" b="0" dirty="0" smtClean="0"/>
              <a:t>Explain the </a:t>
            </a:r>
            <a:r>
              <a:rPr lang="en-US" b="0" i="1" dirty="0" smtClean="0"/>
              <a:t>Plan of Care</a:t>
            </a:r>
            <a:r>
              <a:rPr lang="en-US" b="0" dirty="0" smtClean="0"/>
              <a:t> (also known as </a:t>
            </a:r>
            <a:r>
              <a:rPr lang="en-US" b="0" i="1" dirty="0" smtClean="0"/>
              <a:t>Care Plans)</a:t>
            </a:r>
            <a:r>
              <a:rPr lang="en-US" b="0" i="0" baseline="0" dirty="0" smtClean="0"/>
              <a:t> as a means to define and document the things that are done for the patient and the response.   </a:t>
            </a:r>
            <a:endParaRPr lang="en-US" b="0" dirty="0" smtClean="0"/>
          </a:p>
          <a:p>
            <a:endParaRPr lang="en-US" b="1" dirty="0" smtClean="0"/>
          </a:p>
          <a:p>
            <a:r>
              <a:rPr lang="en-US" b="1" dirty="0" smtClean="0"/>
              <a:t>Patient Centered</a:t>
            </a:r>
            <a:endParaRPr lang="en-US" b="0" dirty="0" smtClean="0"/>
          </a:p>
          <a:p>
            <a:endParaRPr lang="en-US" b="0" dirty="0" smtClean="0"/>
          </a:p>
          <a:p>
            <a:r>
              <a:rPr lang="en-US" b="0" dirty="0" smtClean="0"/>
              <a:t>Information is related to solely to the individual. Holistic, meaning the information encompasses</a:t>
            </a:r>
            <a:r>
              <a:rPr lang="en-US" b="0" baseline="0" dirty="0" smtClean="0"/>
              <a:t> all of the body systems including the psyche and also contains demographics (height, weight, address, insurance information).</a:t>
            </a:r>
            <a:endParaRPr lang="en-US" b="0" dirty="0" smtClean="0"/>
          </a:p>
          <a:p>
            <a:endParaRPr lang="en-US" b="0" dirty="0" smtClean="0"/>
          </a:p>
          <a:p>
            <a:r>
              <a:rPr lang="en-US" b="1" dirty="0" smtClean="0"/>
              <a:t>Individualized and Directed</a:t>
            </a:r>
          </a:p>
          <a:p>
            <a:endParaRPr lang="en-US" b="0" dirty="0" smtClean="0"/>
          </a:p>
          <a:p>
            <a:r>
              <a:rPr lang="en-US" b="0" dirty="0" smtClean="0"/>
              <a:t>Each patient has a care plan that is specific to</a:t>
            </a:r>
            <a:r>
              <a:rPr lang="en-US" b="0" baseline="0" dirty="0" smtClean="0"/>
              <a:t> their needs. Give examples: treatments, tests (blood sugar), activity, diet, medications, etc..</a:t>
            </a:r>
          </a:p>
          <a:p>
            <a:endParaRPr lang="en-US" b="0" baseline="0" dirty="0" smtClean="0"/>
          </a:p>
          <a:p>
            <a:r>
              <a:rPr lang="en-US" b="1" baseline="0" dirty="0" smtClean="0"/>
              <a:t>Continuity</a:t>
            </a:r>
          </a:p>
          <a:p>
            <a:endParaRPr lang="en-US" b="1" baseline="0" dirty="0" smtClean="0"/>
          </a:p>
          <a:p>
            <a:r>
              <a:rPr lang="en-US" b="0" baseline="0" dirty="0" smtClean="0"/>
              <a:t>Ensures that all caregivers are consistent with</a:t>
            </a:r>
            <a:r>
              <a:rPr lang="en-US" b="1" baseline="0" dirty="0" smtClean="0"/>
              <a:t> </a:t>
            </a:r>
            <a:r>
              <a:rPr lang="en-US" b="0" baseline="0" dirty="0" smtClean="0"/>
              <a:t>the plan of care that the provider has outlined. </a:t>
            </a:r>
            <a:endParaRPr lang="en-US" b="1" baseline="0" dirty="0" smtClean="0"/>
          </a:p>
          <a:p>
            <a:endParaRPr lang="en-US" b="0" baseline="0" dirty="0" smtClean="0"/>
          </a:p>
          <a:p>
            <a:r>
              <a:rPr lang="en-US" b="0" baseline="0" dirty="0" smtClean="0"/>
              <a:t>Explain that care is not comprised of just tasks that need to be documented as completed. Questions: Is the treatment working? Is the wound better or worse or the same? How did the patient tolerate an activity?  How much did the patient eat/drink? How did the patient respond yesterday with a different caregiver?  </a:t>
            </a:r>
          </a:p>
          <a:p>
            <a:endParaRPr lang="en-US" b="0" baseline="0" dirty="0" smtClean="0"/>
          </a:p>
          <a:p>
            <a:r>
              <a:rPr lang="en-US" b="0" baseline="0" dirty="0" smtClean="0"/>
              <a:t>The Plan of Care is continually being updated in the EHR, capturing the patient’s progress or lack thereof.</a:t>
            </a:r>
            <a:endParaRPr lang="en-US" b="0" dirty="0" smtClean="0"/>
          </a:p>
          <a:p>
            <a:r>
              <a:rPr lang="en-US" b="0" dirty="0" smtClean="0"/>
              <a:t> </a:t>
            </a:r>
            <a:endParaRPr lang="en-US" b="1" dirty="0" smtClean="0"/>
          </a:p>
        </p:txBody>
      </p:sp>
      <p:sp>
        <p:nvSpPr>
          <p:cNvPr id="4" name="Slide Number Placeholder 3"/>
          <p:cNvSpPr>
            <a:spLocks noGrp="1"/>
          </p:cNvSpPr>
          <p:nvPr>
            <p:ph type="sldNum" sz="quarter" idx="10"/>
          </p:nvPr>
        </p:nvSpPr>
        <p:spPr/>
        <p:txBody>
          <a:bodyPr/>
          <a:lstStyle/>
          <a:p>
            <a:fld id="{8D5E71DA-8EB6-4D2F-B329-2D21B4DA1C93}" type="slidenum">
              <a:rPr lang="en-US" smtClean="0"/>
              <a:pPr/>
              <a:t>12</a:t>
            </a:fld>
            <a:endParaRPr lang="en-US"/>
          </a:p>
        </p:txBody>
      </p:sp>
    </p:spTree>
    <p:extLst>
      <p:ext uri="{BB962C8B-B14F-4D97-AF65-F5344CB8AC3E}">
        <p14:creationId xmlns:p14="http://schemas.microsoft.com/office/powerpoint/2010/main" val="1806040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Critical EHR Documentation and Reporting</a:t>
            </a:r>
          </a:p>
          <a:p>
            <a:endParaRPr lang="en-US" dirty="0" smtClean="0"/>
          </a:p>
          <a:p>
            <a:r>
              <a:rPr lang="en-US" dirty="0" smtClean="0"/>
              <a:t>This</a:t>
            </a:r>
            <a:r>
              <a:rPr lang="en-US" baseline="0" dirty="0" smtClean="0"/>
              <a:t> ties directly into the legal aspects of documentation and adds the reporting criteria. It is important that the documentation in the EHR</a:t>
            </a:r>
          </a:p>
          <a:p>
            <a:r>
              <a:rPr lang="en-US" baseline="0" dirty="0" smtClean="0"/>
              <a:t> match what is verbally reported. Again….data collection!</a:t>
            </a:r>
          </a:p>
          <a:p>
            <a:endParaRPr lang="en-US" baseline="0" dirty="0" smtClean="0"/>
          </a:p>
          <a:p>
            <a:r>
              <a:rPr lang="en-US" baseline="0" dirty="0" smtClean="0"/>
              <a:t>Incident Reporting – specific to organization. EHR documentation should NOT include entry stating that incident report was completed. Just the facts of the incident. Incident reports are NOT part of the EHR. Incident reporting is one method that organizations use to improve care by reviewing issues that patients and staff experience. </a:t>
            </a:r>
          </a:p>
          <a:p>
            <a:endParaRPr lang="en-US" baseline="0" dirty="0" smtClean="0"/>
          </a:p>
          <a:p>
            <a:r>
              <a:rPr lang="en-US" baseline="0" dirty="0" smtClean="0"/>
              <a:t>Ask the class if they have any other examples or experiences with critical situations and how documentation was done.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13</a:t>
            </a:fld>
            <a:endParaRPr lang="en-US"/>
          </a:p>
        </p:txBody>
      </p:sp>
    </p:spTree>
    <p:extLst>
      <p:ext uri="{BB962C8B-B14F-4D97-AF65-F5344CB8AC3E}">
        <p14:creationId xmlns:p14="http://schemas.microsoft.com/office/powerpoint/2010/main" val="4136963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C It is not critical to report that the patient ate</a:t>
            </a:r>
            <a:r>
              <a:rPr lang="en-US" baseline="0" dirty="0" smtClean="0"/>
              <a:t> all of the breakfast BUT this still should be documented.</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14</a:t>
            </a:fld>
            <a:endParaRPr lang="en-US"/>
          </a:p>
        </p:txBody>
      </p:sp>
    </p:spTree>
    <p:extLst>
      <p:ext uri="{BB962C8B-B14F-4D97-AF65-F5344CB8AC3E}">
        <p14:creationId xmlns:p14="http://schemas.microsoft.com/office/powerpoint/2010/main" val="1239454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Documentation Basics</a:t>
            </a:r>
          </a:p>
          <a:p>
            <a:endParaRPr lang="en-US" b="1" dirty="0" smtClean="0"/>
          </a:p>
          <a:p>
            <a:r>
              <a:rPr lang="en-US" b="1" dirty="0" smtClean="0"/>
              <a:t>Computers &amp; Accessories: </a:t>
            </a:r>
            <a:r>
              <a:rPr lang="en-US" b="0" dirty="0" smtClean="0"/>
              <a:t>This</a:t>
            </a:r>
            <a:r>
              <a:rPr lang="en-US" b="0" baseline="0" dirty="0" smtClean="0"/>
              <a:t> is a great opportunity to discuss the various types of computers and accessories. Ask the class for examples: desk top, smart phone, tablet, etc… printer, headphones, scanner, etc…</a:t>
            </a:r>
            <a:endParaRPr lang="en-US" b="1" dirty="0" smtClean="0"/>
          </a:p>
          <a:p>
            <a:endParaRPr lang="en-US" b="1" dirty="0" smtClean="0"/>
          </a:p>
          <a:p>
            <a:r>
              <a:rPr lang="en-US" b="1" dirty="0" smtClean="0"/>
              <a:t>Software &amp; Programs: </a:t>
            </a:r>
            <a:r>
              <a:rPr lang="en-US" b="0" dirty="0" smtClean="0"/>
              <a:t>Not all EHRs look alike. They do, however, contain the same information; it just looks different. Compare</a:t>
            </a:r>
            <a:r>
              <a:rPr lang="en-US" b="0" baseline="0" dirty="0" smtClean="0"/>
              <a:t> this to online banking or shopping. They all look different, but the results are the same.</a:t>
            </a:r>
            <a:endParaRPr lang="en-US" b="1" dirty="0" smtClean="0"/>
          </a:p>
          <a:p>
            <a:endParaRPr lang="en-US" b="1" dirty="0" smtClean="0"/>
          </a:p>
          <a:p>
            <a:r>
              <a:rPr lang="en-US" b="1" dirty="0" smtClean="0"/>
              <a:t>User Name &amp; Password: </a:t>
            </a:r>
            <a:r>
              <a:rPr lang="en-US" b="0" dirty="0" smtClean="0"/>
              <a:t>Stress the importance of user</a:t>
            </a:r>
            <a:r>
              <a:rPr lang="en-US" b="0" baseline="0" dirty="0" smtClean="0"/>
              <a:t> authentication for identification and security.</a:t>
            </a:r>
            <a:endParaRPr lang="en-US" b="1"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15</a:t>
            </a:fld>
            <a:endParaRPr lang="en-US"/>
          </a:p>
        </p:txBody>
      </p:sp>
    </p:spTree>
    <p:extLst>
      <p:ext uri="{BB962C8B-B14F-4D97-AF65-F5344CB8AC3E}">
        <p14:creationId xmlns:p14="http://schemas.microsoft.com/office/powerpoint/2010/main" val="1127025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207125" cy="3492500"/>
          </a:xfrm>
        </p:spPr>
      </p:sp>
      <p:sp>
        <p:nvSpPr>
          <p:cNvPr id="3" name="Notes Placeholder 2"/>
          <p:cNvSpPr>
            <a:spLocks noGrp="1"/>
          </p:cNvSpPr>
          <p:nvPr>
            <p:ph type="body" idx="1"/>
          </p:nvPr>
        </p:nvSpPr>
        <p:spPr/>
        <p:txBody>
          <a:bodyPr>
            <a:normAutofit/>
          </a:bodyPr>
          <a:lstStyle/>
          <a:p>
            <a:r>
              <a:rPr lang="en-US" b="1" dirty="0" smtClean="0"/>
              <a:t>Entering Documentation into</a:t>
            </a:r>
            <a:r>
              <a:rPr lang="en-US" b="1" baseline="0" dirty="0" smtClean="0"/>
              <a:t> the EHR</a:t>
            </a:r>
            <a:endParaRPr lang="en-US" b="1" dirty="0" smtClean="0"/>
          </a:p>
          <a:p>
            <a:endParaRPr lang="en-US" b="1" dirty="0" smtClean="0"/>
          </a:p>
          <a:p>
            <a:r>
              <a:rPr lang="en-US" b="1" dirty="0" smtClean="0"/>
              <a:t>Textboxes &amp; Test Fields</a:t>
            </a:r>
          </a:p>
          <a:p>
            <a:endParaRPr lang="en-US" baseline="0" dirty="0" smtClean="0"/>
          </a:p>
          <a:p>
            <a:r>
              <a:rPr lang="en-US" baseline="0" dirty="0" smtClean="0"/>
              <a:t>Ask if anyone has ever documented in a text box and what types of things were documented</a:t>
            </a:r>
          </a:p>
          <a:p>
            <a:endParaRPr lang="en-US" baseline="0" dirty="0" smtClean="0"/>
          </a:p>
          <a:p>
            <a:pPr>
              <a:buFont typeface="Arial" pitchFamily="34" charset="0"/>
              <a:buChar char="•"/>
            </a:pPr>
            <a:r>
              <a:rPr lang="en-US" baseline="0" dirty="0" smtClean="0"/>
              <a:t> Explain how a text box/field can be limited to a specific number of characters</a:t>
            </a:r>
          </a:p>
          <a:p>
            <a:pPr>
              <a:buFont typeface="Arial" pitchFamily="34" charset="0"/>
              <a:buChar char="•"/>
            </a:pPr>
            <a:endParaRPr lang="en-US" baseline="0" dirty="0" smtClean="0"/>
          </a:p>
          <a:p>
            <a:pPr>
              <a:buFont typeface="Arial" pitchFamily="34" charset="0"/>
              <a:buChar char="•"/>
            </a:pPr>
            <a:r>
              <a:rPr lang="en-US" baseline="0" dirty="0" smtClean="0"/>
              <a:t> Define characters as symbols &amp; numbers</a:t>
            </a:r>
          </a:p>
          <a:p>
            <a:pPr>
              <a:buFont typeface="Arial" pitchFamily="34" charset="0"/>
              <a:buChar char="•"/>
            </a:pPr>
            <a:endParaRPr lang="en-US" baseline="0" dirty="0" smtClean="0"/>
          </a:p>
          <a:p>
            <a:pPr>
              <a:buFont typeface="Arial" pitchFamily="34" charset="0"/>
              <a:buChar char="•"/>
            </a:pPr>
            <a:r>
              <a:rPr lang="en-US" baseline="0" dirty="0" smtClean="0"/>
              <a:t> Explain how spaces are also included in the field count</a:t>
            </a:r>
            <a:endParaRPr lang="en-US" dirty="0"/>
          </a:p>
        </p:txBody>
      </p:sp>
      <p:sp>
        <p:nvSpPr>
          <p:cNvPr id="4" name="Slide Number Placeholder 3"/>
          <p:cNvSpPr>
            <a:spLocks noGrp="1"/>
          </p:cNvSpPr>
          <p:nvPr>
            <p:ph type="sldNum" sz="quarter" idx="10"/>
          </p:nvPr>
        </p:nvSpPr>
        <p:spPr/>
        <p:txBody>
          <a:bodyPr/>
          <a:lstStyle/>
          <a:p>
            <a:fld id="{120CBCFC-8459-407C-8EF1-EF8F6F1132F8}" type="slidenum">
              <a:rPr lang="en-US" smtClean="0"/>
              <a:pPr/>
              <a:t>16</a:t>
            </a:fld>
            <a:endParaRPr lang="en-US"/>
          </a:p>
        </p:txBody>
      </p:sp>
    </p:spTree>
    <p:extLst>
      <p:ext uri="{BB962C8B-B14F-4D97-AF65-F5344CB8AC3E}">
        <p14:creationId xmlns:p14="http://schemas.microsoft.com/office/powerpoint/2010/main" val="60031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207125" cy="3492500"/>
          </a:xfrm>
        </p:spPr>
      </p:sp>
      <p:sp>
        <p:nvSpPr>
          <p:cNvPr id="3" name="Notes Placeholder 2"/>
          <p:cNvSpPr>
            <a:spLocks noGrp="1"/>
          </p:cNvSpPr>
          <p:nvPr>
            <p:ph type="body" idx="1"/>
          </p:nvPr>
        </p:nvSpPr>
        <p:spPr/>
        <p:txBody>
          <a:bodyPr>
            <a:normAutofit/>
          </a:bodyPr>
          <a:lstStyle/>
          <a:p>
            <a:r>
              <a:rPr lang="en-US" b="1" dirty="0"/>
              <a:t>Entering Documentation into the EHR</a:t>
            </a:r>
            <a:endParaRPr lang="en-US" b="1" dirty="0" smtClean="0"/>
          </a:p>
          <a:p>
            <a:endParaRPr lang="en-US" b="1" dirty="0" smtClean="0"/>
          </a:p>
          <a:p>
            <a:r>
              <a:rPr lang="en-US" b="1" dirty="0" smtClean="0"/>
              <a:t>Drop Down Menu &amp; List Box</a:t>
            </a:r>
          </a:p>
          <a:p>
            <a:endParaRPr lang="en-US" dirty="0" smtClean="0"/>
          </a:p>
          <a:p>
            <a:pPr>
              <a:buFont typeface="Arial" pitchFamily="34" charset="0"/>
              <a:buNone/>
            </a:pPr>
            <a:r>
              <a:rPr lang="en-US" dirty="0" smtClean="0"/>
              <a:t>Ask if</a:t>
            </a:r>
            <a:r>
              <a:rPr lang="en-US" baseline="0" dirty="0" smtClean="0"/>
              <a:t> anyone has used a drop down menu and discuss the purpose in selecting from a predefined list as a means to limit the documentation and make more efficient to save time. </a:t>
            </a:r>
            <a:endParaRPr lang="en-US" dirty="0"/>
          </a:p>
        </p:txBody>
      </p:sp>
      <p:sp>
        <p:nvSpPr>
          <p:cNvPr id="4" name="Slide Number Placeholder 3"/>
          <p:cNvSpPr>
            <a:spLocks noGrp="1"/>
          </p:cNvSpPr>
          <p:nvPr>
            <p:ph type="sldNum" sz="quarter" idx="10"/>
          </p:nvPr>
        </p:nvSpPr>
        <p:spPr/>
        <p:txBody>
          <a:bodyPr/>
          <a:lstStyle/>
          <a:p>
            <a:fld id="{120CBCFC-8459-407C-8EF1-EF8F6F1132F8}" type="slidenum">
              <a:rPr lang="en-US" smtClean="0"/>
              <a:pPr/>
              <a:t>17</a:t>
            </a:fld>
            <a:endParaRPr lang="en-US"/>
          </a:p>
        </p:txBody>
      </p:sp>
    </p:spTree>
    <p:extLst>
      <p:ext uri="{BB962C8B-B14F-4D97-AF65-F5344CB8AC3E}">
        <p14:creationId xmlns:p14="http://schemas.microsoft.com/office/powerpoint/2010/main" val="3435253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207125" cy="3492500"/>
          </a:xfrm>
        </p:spPr>
      </p:sp>
      <p:sp>
        <p:nvSpPr>
          <p:cNvPr id="3" name="Notes Placeholder 2"/>
          <p:cNvSpPr>
            <a:spLocks noGrp="1"/>
          </p:cNvSpPr>
          <p:nvPr>
            <p:ph type="body" idx="1"/>
          </p:nvPr>
        </p:nvSpPr>
        <p:spPr/>
        <p:txBody>
          <a:bodyPr>
            <a:normAutofit/>
          </a:bodyPr>
          <a:lstStyle/>
          <a:p>
            <a:r>
              <a:rPr lang="en-US" b="1" dirty="0"/>
              <a:t>Entering Documentation into the EHR</a:t>
            </a:r>
          </a:p>
          <a:p>
            <a:endParaRPr lang="en-US" b="1" baseline="0" dirty="0" smtClean="0"/>
          </a:p>
          <a:p>
            <a:r>
              <a:rPr lang="en-US" b="1" baseline="0" dirty="0" smtClean="0"/>
              <a:t>Radio Buttons &amp; Check Boxes</a:t>
            </a:r>
          </a:p>
          <a:p>
            <a:pPr>
              <a:buFont typeface="Arial" pitchFamily="34" charset="0"/>
              <a:buNone/>
            </a:pPr>
            <a:endParaRPr lang="en-US" b="1" dirty="0" smtClean="0"/>
          </a:p>
          <a:p>
            <a:pPr>
              <a:buFont typeface="Arial" pitchFamily="34" charset="0"/>
              <a:buNone/>
            </a:pPr>
            <a:r>
              <a:rPr lang="en-US" dirty="0" smtClean="0"/>
              <a:t>Ask if</a:t>
            </a:r>
            <a:r>
              <a:rPr lang="en-US" baseline="0" dirty="0" smtClean="0"/>
              <a:t> anyone has ever used these types of documentation choices and discuss purpose of efficiency in documentation as well as specific data collection.</a:t>
            </a:r>
          </a:p>
        </p:txBody>
      </p:sp>
      <p:sp>
        <p:nvSpPr>
          <p:cNvPr id="4" name="Slide Number Placeholder 3"/>
          <p:cNvSpPr>
            <a:spLocks noGrp="1"/>
          </p:cNvSpPr>
          <p:nvPr>
            <p:ph type="sldNum" sz="quarter" idx="10"/>
          </p:nvPr>
        </p:nvSpPr>
        <p:spPr/>
        <p:txBody>
          <a:bodyPr/>
          <a:lstStyle/>
          <a:p>
            <a:fld id="{120CBCFC-8459-407C-8EF1-EF8F6F1132F8}" type="slidenum">
              <a:rPr lang="en-US" smtClean="0"/>
              <a:pPr/>
              <a:t>18</a:t>
            </a:fld>
            <a:endParaRPr lang="en-US"/>
          </a:p>
        </p:txBody>
      </p:sp>
    </p:spTree>
    <p:extLst>
      <p:ext uri="{BB962C8B-B14F-4D97-AF65-F5344CB8AC3E}">
        <p14:creationId xmlns:p14="http://schemas.microsoft.com/office/powerpoint/2010/main" val="169784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207125" cy="3492500"/>
          </a:xfrm>
        </p:spPr>
      </p:sp>
      <p:sp>
        <p:nvSpPr>
          <p:cNvPr id="3" name="Notes Placeholder 2"/>
          <p:cNvSpPr>
            <a:spLocks noGrp="1"/>
          </p:cNvSpPr>
          <p:nvPr>
            <p:ph type="body" idx="1"/>
          </p:nvPr>
        </p:nvSpPr>
        <p:spPr/>
        <p:txBody>
          <a:bodyPr>
            <a:normAutofit/>
          </a:bodyPr>
          <a:lstStyle/>
          <a:p>
            <a:r>
              <a:rPr lang="en-US" b="1" dirty="0" smtClean="0"/>
              <a:t>Completing Documentation</a:t>
            </a:r>
          </a:p>
          <a:p>
            <a:endParaRPr lang="en-US" b="1" dirty="0" smtClean="0"/>
          </a:p>
          <a:p>
            <a:pPr>
              <a:buFont typeface="Arial" pitchFamily="34" charset="0"/>
              <a:buChar char="•"/>
            </a:pPr>
            <a:r>
              <a:rPr lang="en-US" dirty="0" smtClean="0"/>
              <a:t> Different</a:t>
            </a:r>
            <a:r>
              <a:rPr lang="en-US" baseline="0" dirty="0" smtClean="0"/>
              <a:t> computer programs and software have v</a:t>
            </a:r>
            <a:r>
              <a:rPr lang="en-US" dirty="0" smtClean="0"/>
              <a:t>arious icons to</a:t>
            </a:r>
            <a:r>
              <a:rPr lang="en-US" baseline="0" dirty="0" smtClean="0"/>
              <a:t> save information</a:t>
            </a:r>
          </a:p>
          <a:p>
            <a:pPr>
              <a:buFont typeface="Arial" pitchFamily="34" charset="0"/>
              <a:buChar char="•"/>
            </a:pPr>
            <a:endParaRPr lang="en-US" dirty="0" smtClean="0"/>
          </a:p>
          <a:p>
            <a:pPr>
              <a:buFont typeface="Arial" pitchFamily="34" charset="0"/>
              <a:buChar char="•"/>
            </a:pPr>
            <a:r>
              <a:rPr lang="en-US" dirty="0" smtClean="0"/>
              <a:t> All entries are</a:t>
            </a:r>
            <a:r>
              <a:rPr lang="en-US" baseline="0" dirty="0" smtClean="0"/>
              <a:t> </a:t>
            </a:r>
            <a:r>
              <a:rPr lang="en-US" dirty="0" smtClean="0"/>
              <a:t>associated with the user – the person who signs on to the computer with a specific username and password.</a:t>
            </a:r>
          </a:p>
          <a:p>
            <a:pPr>
              <a:buFont typeface="Arial" pitchFamily="34" charset="0"/>
              <a:buChar char="•"/>
            </a:pPr>
            <a:endParaRPr lang="en-US" dirty="0" smtClean="0"/>
          </a:p>
          <a:p>
            <a:pPr>
              <a:buFont typeface="Arial" pitchFamily="34" charset="0"/>
              <a:buChar char="•"/>
            </a:pPr>
            <a:r>
              <a:rPr lang="en-US" dirty="0" smtClean="0"/>
              <a:t> Ask what would happen if the information entered was not saved.</a:t>
            </a:r>
            <a:endParaRPr lang="en-US" dirty="0"/>
          </a:p>
        </p:txBody>
      </p:sp>
      <p:sp>
        <p:nvSpPr>
          <p:cNvPr id="4" name="Slide Number Placeholder 3"/>
          <p:cNvSpPr>
            <a:spLocks noGrp="1"/>
          </p:cNvSpPr>
          <p:nvPr>
            <p:ph type="sldNum" sz="quarter" idx="10"/>
          </p:nvPr>
        </p:nvSpPr>
        <p:spPr/>
        <p:txBody>
          <a:bodyPr/>
          <a:lstStyle/>
          <a:p>
            <a:fld id="{120CBCFC-8459-407C-8EF1-EF8F6F1132F8}" type="slidenum">
              <a:rPr lang="en-US" smtClean="0"/>
              <a:pPr/>
              <a:t>19</a:t>
            </a:fld>
            <a:endParaRPr lang="en-US"/>
          </a:p>
        </p:txBody>
      </p:sp>
    </p:spTree>
    <p:extLst>
      <p:ext uri="{BB962C8B-B14F-4D97-AF65-F5344CB8AC3E}">
        <p14:creationId xmlns:p14="http://schemas.microsoft.com/office/powerpoint/2010/main" val="724898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D All of the above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20</a:t>
            </a:fld>
            <a:endParaRPr lang="en-US"/>
          </a:p>
        </p:txBody>
      </p:sp>
    </p:spTree>
    <p:extLst>
      <p:ext uri="{BB962C8B-B14F-4D97-AF65-F5344CB8AC3E}">
        <p14:creationId xmlns:p14="http://schemas.microsoft.com/office/powerpoint/2010/main" val="371313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b="1" dirty="0" smtClean="0"/>
              <a:t>Learning Objectives</a:t>
            </a:r>
          </a:p>
          <a:p>
            <a:endParaRPr lang="en-US" b="1" dirty="0" smtClean="0"/>
          </a:p>
          <a:p>
            <a:r>
              <a:rPr lang="en-US" b="0" dirty="0" smtClean="0"/>
              <a:t>Review the learning objectives without going into too much detail at this point. </a:t>
            </a:r>
            <a:endParaRPr lang="en-US" b="0"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3</a:t>
            </a:fld>
            <a:endParaRPr lang="en-US"/>
          </a:p>
        </p:txBody>
      </p:sp>
    </p:spTree>
    <p:extLst>
      <p:ext uri="{BB962C8B-B14F-4D97-AF65-F5344CB8AC3E}">
        <p14:creationId xmlns:p14="http://schemas.microsoft.com/office/powerpoint/2010/main" val="576458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E All of the above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21</a:t>
            </a:fld>
            <a:endParaRPr lang="en-US"/>
          </a:p>
        </p:txBody>
      </p:sp>
    </p:spTree>
    <p:extLst>
      <p:ext uri="{BB962C8B-B14F-4D97-AF65-F5344CB8AC3E}">
        <p14:creationId xmlns:p14="http://schemas.microsoft.com/office/powerpoint/2010/main" val="1528731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Increased Safety with EHR Documentation</a:t>
            </a:r>
          </a:p>
          <a:p>
            <a:endParaRPr lang="en-US" dirty="0" smtClean="0"/>
          </a:p>
          <a:p>
            <a:pPr>
              <a:buFont typeface="Arial" pitchFamily="34" charset="0"/>
              <a:buChar char="•"/>
            </a:pPr>
            <a:r>
              <a:rPr lang="en-US" dirty="0" smtClean="0"/>
              <a:t>Computer</a:t>
            </a:r>
            <a:r>
              <a:rPr lang="en-US" baseline="0" dirty="0" smtClean="0"/>
              <a:t> documentation has the unique ability to alert the person who is entering or reading the documentation to abnormal values.</a:t>
            </a:r>
          </a:p>
          <a:p>
            <a:endParaRPr lang="en-US" baseline="0" dirty="0" smtClean="0"/>
          </a:p>
          <a:p>
            <a:pPr>
              <a:buFont typeface="Arial" pitchFamily="34" charset="0"/>
              <a:buChar char="•"/>
            </a:pPr>
            <a:r>
              <a:rPr lang="en-US" baseline="0" dirty="0" smtClean="0"/>
              <a:t>Some EHR software contains required fields that must be filled out in order to save the information that is entered.</a:t>
            </a:r>
          </a:p>
          <a:p>
            <a:endParaRPr lang="en-US" baseline="0" dirty="0" smtClean="0"/>
          </a:p>
          <a:p>
            <a:pPr lvl="1">
              <a:buFont typeface="Arial" pitchFamily="34" charset="0"/>
              <a:buChar char="•"/>
            </a:pPr>
            <a:r>
              <a:rPr lang="en-US" baseline="0" dirty="0" smtClean="0"/>
              <a:t> Example: If you do banking or shopping on line, there is a pop up or warning when information is omitted or not valid such as credit card info or blank fields. </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22</a:t>
            </a:fld>
            <a:endParaRPr lang="en-US"/>
          </a:p>
        </p:txBody>
      </p:sp>
    </p:spTree>
    <p:extLst>
      <p:ext uri="{BB962C8B-B14F-4D97-AF65-F5344CB8AC3E}">
        <p14:creationId xmlns:p14="http://schemas.microsoft.com/office/powerpoint/2010/main" val="3762523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pPr defTabSz="908365">
              <a:defRPr/>
            </a:pPr>
            <a:r>
              <a:rPr lang="en-US" b="1" dirty="0" smtClean="0"/>
              <a:t>Increased Safety with EHR Documentation</a:t>
            </a:r>
          </a:p>
          <a:p>
            <a:endParaRPr lang="en-US" dirty="0" smtClean="0"/>
          </a:p>
          <a:p>
            <a:pPr>
              <a:buFont typeface="Arial" pitchFamily="34" charset="0"/>
              <a:buChar char="•"/>
            </a:pPr>
            <a:r>
              <a:rPr lang="en-US" b="0" dirty="0" smtClean="0"/>
              <a:t> Provider</a:t>
            </a:r>
            <a:r>
              <a:rPr lang="en-US" b="0" baseline="0" dirty="0" smtClean="0"/>
              <a:t> Orders are entered by physicians, physicians assistants, nurse practitioners, registered nurses, and others that are part of the healthcare team.</a:t>
            </a:r>
          </a:p>
          <a:p>
            <a:pPr lvl="1">
              <a:buFont typeface="Arial" pitchFamily="34" charset="0"/>
              <a:buChar char="•"/>
            </a:pPr>
            <a:endParaRPr lang="en-US" b="0" baseline="0" dirty="0" smtClean="0"/>
          </a:p>
          <a:p>
            <a:pPr lvl="1">
              <a:buFont typeface="Arial" pitchFamily="34" charset="0"/>
              <a:buChar char="•"/>
            </a:pPr>
            <a:r>
              <a:rPr lang="en-US" b="0" baseline="0" dirty="0" smtClean="0"/>
              <a:t> The EHR sorts these orders into task lists for RNs, CNAs, and other care providers.</a:t>
            </a:r>
          </a:p>
          <a:p>
            <a:pPr lvl="2">
              <a:buFont typeface="Arial" pitchFamily="34" charset="0"/>
              <a:buChar char="•"/>
            </a:pPr>
            <a:r>
              <a:rPr lang="en-US" b="0" baseline="0" dirty="0" smtClean="0"/>
              <a:t> Examples: Medication Records, Treatment Lists, etc..</a:t>
            </a:r>
          </a:p>
          <a:p>
            <a:pPr lvl="2">
              <a:buFont typeface="Arial" pitchFamily="34" charset="0"/>
              <a:buChar char="•"/>
            </a:pPr>
            <a:endParaRPr lang="en-US" b="0" baseline="0" dirty="0" smtClean="0"/>
          </a:p>
          <a:p>
            <a:pPr lvl="1">
              <a:buFont typeface="Arial" pitchFamily="34" charset="0"/>
              <a:buChar char="•"/>
            </a:pPr>
            <a:r>
              <a:rPr lang="en-US" b="0" baseline="0" dirty="0" smtClean="0"/>
              <a:t> Because the items on these lists are then set at specific dates/times, the computer can communicate tasks that are due and warn of tasks that are overdue.  </a:t>
            </a:r>
          </a:p>
        </p:txBody>
      </p:sp>
      <p:sp>
        <p:nvSpPr>
          <p:cNvPr id="4" name="Slide Number Placeholder 3"/>
          <p:cNvSpPr>
            <a:spLocks noGrp="1"/>
          </p:cNvSpPr>
          <p:nvPr>
            <p:ph type="sldNum" sz="quarter" idx="10"/>
          </p:nvPr>
        </p:nvSpPr>
        <p:spPr/>
        <p:txBody>
          <a:bodyPr/>
          <a:lstStyle/>
          <a:p>
            <a:fld id="{8D5E71DA-8EB6-4D2F-B329-2D21B4DA1C93}" type="slidenum">
              <a:rPr lang="en-US" smtClean="0"/>
              <a:pPr/>
              <a:t>23</a:t>
            </a:fld>
            <a:endParaRPr lang="en-US"/>
          </a:p>
        </p:txBody>
      </p:sp>
    </p:spTree>
    <p:extLst>
      <p:ext uri="{BB962C8B-B14F-4D97-AF65-F5344CB8AC3E}">
        <p14:creationId xmlns:p14="http://schemas.microsoft.com/office/powerpoint/2010/main" val="10447197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EHRs Best Practice</a:t>
            </a:r>
          </a:p>
          <a:p>
            <a:endParaRPr lang="en-US" b="1" dirty="0" smtClean="0"/>
          </a:p>
          <a:p>
            <a:pPr>
              <a:buFont typeface="Arial" pitchFamily="34" charset="0"/>
              <a:buChar char="•"/>
            </a:pPr>
            <a:r>
              <a:rPr lang="en-US" b="1" dirty="0" smtClean="0"/>
              <a:t> </a:t>
            </a:r>
            <a:r>
              <a:rPr lang="en-US" b="0" dirty="0" smtClean="0"/>
              <a:t>Real Time Documentation may be a new concept for some. Explain the benefits of documenting in real time vs. saving the documentation for the end of the shift:</a:t>
            </a:r>
            <a:r>
              <a:rPr lang="en-US" b="0" baseline="0" dirty="0" smtClean="0"/>
              <a:t> </a:t>
            </a:r>
          </a:p>
          <a:p>
            <a:pPr lvl="1">
              <a:buFont typeface="Arial" pitchFamily="34" charset="0"/>
              <a:buChar char="•"/>
            </a:pPr>
            <a:r>
              <a:rPr lang="en-US" b="0" baseline="0" dirty="0" smtClean="0"/>
              <a:t> Forgetting</a:t>
            </a:r>
          </a:p>
          <a:p>
            <a:pPr lvl="1">
              <a:buFont typeface="Arial" pitchFamily="34" charset="0"/>
              <a:buChar char="•"/>
            </a:pPr>
            <a:r>
              <a:rPr lang="en-US" b="0" baseline="0" dirty="0" smtClean="0"/>
              <a:t> Feeling rushed</a:t>
            </a:r>
          </a:p>
          <a:p>
            <a:pPr lvl="1">
              <a:buFont typeface="Arial" pitchFamily="34" charset="0"/>
              <a:buChar char="•"/>
            </a:pPr>
            <a:r>
              <a:rPr lang="en-US" b="0" baseline="0" dirty="0" smtClean="0"/>
              <a:t> Getting busy and not leaving enough time</a:t>
            </a:r>
            <a:endParaRPr lang="en-US" b="0" dirty="0" smtClean="0"/>
          </a:p>
          <a:p>
            <a:endParaRPr lang="en-US" b="1" baseline="0" dirty="0" smtClean="0"/>
          </a:p>
          <a:p>
            <a:pPr>
              <a:buFont typeface="Arial" pitchFamily="34" charset="0"/>
              <a:buChar char="•"/>
            </a:pPr>
            <a:r>
              <a:rPr lang="en-US" baseline="0" dirty="0" smtClean="0"/>
              <a:t> Ask audience what kinds of responsibilities they should have when documenting</a:t>
            </a:r>
          </a:p>
          <a:p>
            <a:pPr lvl="1">
              <a:buFont typeface="Arial" pitchFamily="34" charset="0"/>
              <a:buChar char="•"/>
            </a:pPr>
            <a:r>
              <a:rPr lang="en-US" baseline="0" dirty="0" smtClean="0"/>
              <a:t> User ID</a:t>
            </a:r>
          </a:p>
          <a:p>
            <a:pPr lvl="1">
              <a:buFont typeface="Arial" pitchFamily="34" charset="0"/>
              <a:buChar char="•"/>
            </a:pPr>
            <a:r>
              <a:rPr lang="en-US" baseline="0" dirty="0" smtClean="0"/>
              <a:t> Logging off</a:t>
            </a:r>
          </a:p>
          <a:p>
            <a:pPr lvl="1">
              <a:buFont typeface="Arial" pitchFamily="34" charset="0"/>
              <a:buChar char="•"/>
            </a:pPr>
            <a:r>
              <a:rPr lang="en-US" baseline="0" dirty="0" smtClean="0"/>
              <a:t> Facts not Opinions</a:t>
            </a:r>
          </a:p>
          <a:p>
            <a:pPr lvl="1">
              <a:buFont typeface="Arial" pitchFamily="34" charset="0"/>
              <a:buChar char="•"/>
            </a:pPr>
            <a:r>
              <a:rPr lang="en-US" baseline="0" dirty="0" smtClean="0"/>
              <a:t> Complete</a:t>
            </a:r>
          </a:p>
          <a:p>
            <a:pPr lvl="1">
              <a:buFont typeface="Arial" pitchFamily="34" charset="0"/>
              <a:buChar char="•"/>
            </a:pPr>
            <a:r>
              <a:rPr lang="en-US" baseline="0" dirty="0" smtClean="0"/>
              <a:t> Protection of information</a:t>
            </a:r>
          </a:p>
          <a:p>
            <a:pPr>
              <a:buFont typeface="Arial" pitchFamily="34" charset="0"/>
              <a:buNone/>
            </a:pPr>
            <a:endParaRPr lang="en-US" baseline="0" dirty="0" smtClean="0"/>
          </a:p>
          <a:p>
            <a:pPr>
              <a:buFont typeface="Arial" pitchFamily="34" charset="0"/>
              <a:buChar char="•"/>
            </a:pPr>
            <a:r>
              <a:rPr lang="en-US" baseline="0" dirty="0" smtClean="0"/>
              <a:t> Discuss confidentiality and log off as a means to protect user and patient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24</a:t>
            </a:fld>
            <a:endParaRPr lang="en-US"/>
          </a:p>
        </p:txBody>
      </p:sp>
    </p:spTree>
    <p:extLst>
      <p:ext uri="{BB962C8B-B14F-4D97-AF65-F5344CB8AC3E}">
        <p14:creationId xmlns:p14="http://schemas.microsoft.com/office/powerpoint/2010/main" val="4267299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Remember</a:t>
            </a:r>
          </a:p>
          <a:p>
            <a:endParaRPr lang="en-US" b="1" dirty="0" smtClean="0"/>
          </a:p>
          <a:p>
            <a:r>
              <a:rPr lang="en-US" b="0" i="0" dirty="0" smtClean="0"/>
              <a:t>Explain the phrase: </a:t>
            </a:r>
            <a:r>
              <a:rPr lang="en-US" b="0" i="1" dirty="0" smtClean="0"/>
              <a:t>If it was not documented, it was not done.</a:t>
            </a:r>
          </a:p>
          <a:p>
            <a:endParaRPr lang="en-US" b="0" i="0" dirty="0" smtClean="0"/>
          </a:p>
          <a:p>
            <a:r>
              <a:rPr lang="en-US" b="0" i="0" dirty="0" smtClean="0"/>
              <a:t>This is a common expression that</a:t>
            </a:r>
            <a:r>
              <a:rPr lang="en-US" b="0" i="0" baseline="0" dirty="0" smtClean="0"/>
              <a:t> is used frequently to make clear the importance of documentation, be it handwritten or computerized. If there is no record of care such as BP/HR checks, hygiene, skin care, or activity performed, then it is assumed that the care was not given. If nothing is documented, there is no proof of patient care.</a:t>
            </a:r>
            <a:endParaRPr lang="en-US" b="0" i="0"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25</a:t>
            </a:fld>
            <a:endParaRPr lang="en-US"/>
          </a:p>
        </p:txBody>
      </p:sp>
    </p:spTree>
    <p:extLst>
      <p:ext uri="{BB962C8B-B14F-4D97-AF65-F5344CB8AC3E}">
        <p14:creationId xmlns:p14="http://schemas.microsoft.com/office/powerpoint/2010/main" val="3352154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D All of the above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26</a:t>
            </a:fld>
            <a:endParaRPr lang="en-US"/>
          </a:p>
        </p:txBody>
      </p:sp>
    </p:spTree>
    <p:extLst>
      <p:ext uri="{BB962C8B-B14F-4D97-AF65-F5344CB8AC3E}">
        <p14:creationId xmlns:p14="http://schemas.microsoft.com/office/powerpoint/2010/main" val="5836877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E None of the above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27</a:t>
            </a:fld>
            <a:endParaRPr lang="en-US"/>
          </a:p>
        </p:txBody>
      </p:sp>
    </p:spTree>
    <p:extLst>
      <p:ext uri="{BB962C8B-B14F-4D97-AF65-F5344CB8AC3E}">
        <p14:creationId xmlns:p14="http://schemas.microsoft.com/office/powerpoint/2010/main" val="2129253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True</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28</a:t>
            </a:fld>
            <a:endParaRPr lang="en-US"/>
          </a:p>
        </p:txBody>
      </p:sp>
    </p:spTree>
    <p:extLst>
      <p:ext uri="{BB962C8B-B14F-4D97-AF65-F5344CB8AC3E}">
        <p14:creationId xmlns:p14="http://schemas.microsoft.com/office/powerpoint/2010/main" val="2603476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r>
              <a:rPr lang="en-US" b="1" dirty="0" smtClean="0"/>
              <a:t>Summary</a:t>
            </a:r>
          </a:p>
          <a:p>
            <a:endParaRPr lang="en-US" b="1" dirty="0" smtClean="0"/>
          </a:p>
          <a:p>
            <a:r>
              <a:rPr lang="en-US" b="0" dirty="0" smtClean="0"/>
              <a:t>The</a:t>
            </a:r>
            <a:r>
              <a:rPr lang="en-US" b="0" baseline="0" dirty="0" smtClean="0"/>
              <a:t> summary is directly tied in with the learning objectives. This will give the class a final chance to review and reinforce what was taught. It will also give the class time to ask questions.</a:t>
            </a:r>
            <a:endParaRPr lang="en-US" b="0"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29</a:t>
            </a:fld>
            <a:endParaRPr lang="en-US"/>
          </a:p>
        </p:txBody>
      </p:sp>
    </p:spTree>
    <p:extLst>
      <p:ext uri="{BB962C8B-B14F-4D97-AF65-F5344CB8AC3E}">
        <p14:creationId xmlns:p14="http://schemas.microsoft.com/office/powerpoint/2010/main" val="5764585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207125" cy="3492500"/>
          </a:xfrm>
        </p:spPr>
      </p:sp>
      <p:sp>
        <p:nvSpPr>
          <p:cNvPr id="3" name="Notes Placeholder 2"/>
          <p:cNvSpPr>
            <a:spLocks noGrp="1"/>
          </p:cNvSpPr>
          <p:nvPr>
            <p:ph type="body" idx="1"/>
          </p:nvPr>
        </p:nvSpPr>
        <p:spPr/>
        <p:txBody>
          <a:bodyPr>
            <a:normAutofit/>
          </a:bodyPr>
          <a:lstStyle/>
          <a:p>
            <a:r>
              <a:rPr lang="en-US" dirty="0" smtClean="0"/>
              <a:t>Questions &amp; Answers</a:t>
            </a:r>
          </a:p>
          <a:p>
            <a:pPr>
              <a:buFont typeface="Arial" pitchFamily="34" charset="0"/>
              <a:buChar char="•"/>
            </a:pPr>
            <a:r>
              <a:rPr lang="en-US" dirty="0" smtClean="0"/>
              <a:t> Thank You!</a:t>
            </a:r>
            <a:endParaRPr lang="en-US" dirty="0"/>
          </a:p>
        </p:txBody>
      </p:sp>
      <p:sp>
        <p:nvSpPr>
          <p:cNvPr id="4" name="Slide Number Placeholder 3"/>
          <p:cNvSpPr>
            <a:spLocks noGrp="1"/>
          </p:cNvSpPr>
          <p:nvPr>
            <p:ph type="sldNum" sz="quarter" idx="10"/>
          </p:nvPr>
        </p:nvSpPr>
        <p:spPr/>
        <p:txBody>
          <a:bodyPr/>
          <a:lstStyle/>
          <a:p>
            <a:fld id="{120CBCFC-8459-407C-8EF1-EF8F6F1132F8}" type="slidenum">
              <a:rPr lang="en-US" smtClean="0"/>
              <a:pPr/>
              <a:t>30</a:t>
            </a:fld>
            <a:endParaRPr lang="en-US"/>
          </a:p>
        </p:txBody>
      </p:sp>
    </p:spTree>
    <p:extLst>
      <p:ext uri="{BB962C8B-B14F-4D97-AF65-F5344CB8AC3E}">
        <p14:creationId xmlns:p14="http://schemas.microsoft.com/office/powerpoint/2010/main" val="1638173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lnSpcReduction="10000"/>
          </a:bodyPr>
          <a:lstStyle/>
          <a:p>
            <a:r>
              <a:rPr lang="en-US" b="1" dirty="0" smtClean="0"/>
              <a:t>Electronic Communication of Health Information</a:t>
            </a:r>
          </a:p>
          <a:p>
            <a:endParaRPr lang="en-US" dirty="0" smtClean="0"/>
          </a:p>
          <a:p>
            <a:r>
              <a:rPr lang="en-US" dirty="0" smtClean="0"/>
              <a:t>Explain the premise of information exchange with EHRs.</a:t>
            </a:r>
          </a:p>
          <a:p>
            <a:r>
              <a:rPr lang="en-US" dirty="0" smtClean="0"/>
              <a:t> </a:t>
            </a:r>
          </a:p>
          <a:p>
            <a:pPr>
              <a:buFont typeface="Arial" pitchFamily="34" charset="0"/>
              <a:buChar char="•"/>
            </a:pPr>
            <a:r>
              <a:rPr lang="en-US" dirty="0" smtClean="0"/>
              <a:t>  Ask</a:t>
            </a:r>
            <a:r>
              <a:rPr lang="en-US" baseline="0" dirty="0" smtClean="0"/>
              <a:t> the class if they have ever gone to a clinic or emergency room and gotten a phone call from their PCP the next day. </a:t>
            </a:r>
          </a:p>
          <a:p>
            <a:pPr>
              <a:buFont typeface="Arial" pitchFamily="34" charset="0"/>
              <a:buNone/>
            </a:pPr>
            <a:endParaRPr lang="en-US" baseline="0" dirty="0" smtClean="0"/>
          </a:p>
          <a:p>
            <a:pPr>
              <a:buFont typeface="Arial" pitchFamily="34" charset="0"/>
              <a:buChar char="•"/>
            </a:pPr>
            <a:r>
              <a:rPr lang="en-US" baseline="0" dirty="0" smtClean="0"/>
              <a:t>  Give Examples: </a:t>
            </a:r>
          </a:p>
          <a:p>
            <a:pPr>
              <a:buFont typeface="Arial" pitchFamily="34" charset="0"/>
              <a:buNone/>
            </a:pPr>
            <a:endParaRPr lang="en-US" baseline="0" dirty="0" smtClean="0"/>
          </a:p>
          <a:p>
            <a:pPr lvl="1">
              <a:buFont typeface="Arial" pitchFamily="34" charset="0"/>
              <a:buChar char="•"/>
            </a:pPr>
            <a:r>
              <a:rPr lang="en-US" baseline="0" dirty="0" smtClean="0"/>
              <a:t>The </a:t>
            </a:r>
            <a:r>
              <a:rPr lang="en-US" i="1" baseline="0" dirty="0" smtClean="0"/>
              <a:t>Transition of Care Document </a:t>
            </a:r>
            <a:r>
              <a:rPr lang="en-US" baseline="0" dirty="0" smtClean="0"/>
              <a:t>is something that is emailed to home care organizations, long term nursing facilities, rehabs, and other hospitals when a patient is discharged from one hospital to the care of another providing organization. </a:t>
            </a:r>
          </a:p>
          <a:p>
            <a:pPr lvl="1">
              <a:buFont typeface="Arial" pitchFamily="34" charset="0"/>
              <a:buNone/>
            </a:pPr>
            <a:endParaRPr lang="en-US" baseline="0" dirty="0" smtClean="0"/>
          </a:p>
          <a:p>
            <a:pPr lvl="1">
              <a:buFont typeface="Arial" pitchFamily="34" charset="0"/>
              <a:buChar char="•"/>
            </a:pPr>
            <a:r>
              <a:rPr lang="en-US" baseline="0" dirty="0" smtClean="0"/>
              <a:t>Providers have the ability to look up information (lab work, hospital notes, etc.) on their patients. </a:t>
            </a:r>
          </a:p>
          <a:p>
            <a:pPr lvl="1">
              <a:buFont typeface="Arial" pitchFamily="34" charset="0"/>
              <a:buNone/>
            </a:pPr>
            <a:endParaRPr lang="en-US" baseline="0" dirty="0" smtClean="0"/>
          </a:p>
          <a:p>
            <a:pPr lvl="1">
              <a:buFont typeface="Arial" pitchFamily="34" charset="0"/>
              <a:buChar char="•"/>
            </a:pPr>
            <a:r>
              <a:rPr lang="en-US" baseline="0" dirty="0" smtClean="0"/>
              <a:t>Providers get detailed notifications when patients are in clinics and hospitals. </a:t>
            </a:r>
          </a:p>
          <a:p>
            <a:pPr lvl="1">
              <a:buFont typeface="Arial" pitchFamily="34" charset="0"/>
              <a:buNone/>
            </a:pPr>
            <a:endParaRPr lang="en-US" baseline="0" dirty="0" smtClean="0"/>
          </a:p>
          <a:p>
            <a:pPr lvl="1">
              <a:buFont typeface="Arial" pitchFamily="34" charset="0"/>
              <a:buChar char="•"/>
            </a:pPr>
            <a:r>
              <a:rPr lang="en-US" b="1" i="1" baseline="0" dirty="0" smtClean="0"/>
              <a:t>Care providers and organizations MUST be linked into the EHR network in order to have this information exchange.</a:t>
            </a:r>
          </a:p>
          <a:p>
            <a:pPr lvl="1">
              <a:buFont typeface="Arial" pitchFamily="34" charset="0"/>
              <a:buNone/>
            </a:pPr>
            <a:endParaRPr lang="en-US" baseline="0" dirty="0" smtClean="0"/>
          </a:p>
          <a:p>
            <a:pPr lvl="0">
              <a:buFont typeface="Arial" pitchFamily="34" charset="0"/>
              <a:buNone/>
            </a:pPr>
            <a:r>
              <a:rPr lang="en-US" b="1" baseline="0" dirty="0" smtClean="0"/>
              <a:t>Legal Communication</a:t>
            </a:r>
          </a:p>
          <a:p>
            <a:pPr lvl="0">
              <a:buFont typeface="Arial" pitchFamily="34" charset="0"/>
              <a:buNone/>
            </a:pPr>
            <a:endParaRPr lang="en-US" b="1" baseline="0" dirty="0" smtClean="0"/>
          </a:p>
          <a:p>
            <a:pPr lvl="0">
              <a:buFont typeface="Arial" pitchFamily="34" charset="0"/>
              <a:buNone/>
            </a:pPr>
            <a:r>
              <a:rPr lang="en-US" b="0" baseline="0" dirty="0" smtClean="0"/>
              <a:t>Stress the importance of the EHR as a legal document that automatically captures date, time, and documenter. </a:t>
            </a:r>
          </a:p>
          <a:p>
            <a:pPr lvl="0">
              <a:buFont typeface="Arial" pitchFamily="34" charset="0"/>
              <a:buNone/>
            </a:pPr>
            <a:endParaRPr lang="en-US" b="0" baseline="0" dirty="0" smtClean="0"/>
          </a:p>
          <a:p>
            <a:pPr lvl="0">
              <a:buFont typeface="Arial" pitchFamily="34" charset="0"/>
              <a:buNone/>
            </a:pPr>
            <a:r>
              <a:rPr lang="en-US" b="0" baseline="0" dirty="0" smtClean="0"/>
              <a:t>Stress the importance of factual and objective content. Note that there will be more on this in following slides </a:t>
            </a:r>
          </a:p>
          <a:p>
            <a:pPr lvl="0">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8D5E71DA-8EB6-4D2F-B329-2D21B4DA1C93}" type="slidenum">
              <a:rPr lang="en-US" smtClean="0"/>
              <a:pPr/>
              <a:t>4</a:t>
            </a:fld>
            <a:endParaRPr lang="en-US"/>
          </a:p>
        </p:txBody>
      </p:sp>
    </p:spTree>
    <p:extLst>
      <p:ext uri="{BB962C8B-B14F-4D97-AF65-F5344CB8AC3E}">
        <p14:creationId xmlns:p14="http://schemas.microsoft.com/office/powerpoint/2010/main" val="30425289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31</a:t>
            </a:fld>
            <a:endParaRPr lang="en-US"/>
          </a:p>
        </p:txBody>
      </p:sp>
    </p:spTree>
    <p:extLst>
      <p:ext uri="{BB962C8B-B14F-4D97-AF65-F5344CB8AC3E}">
        <p14:creationId xmlns:p14="http://schemas.microsoft.com/office/powerpoint/2010/main" val="1969278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Barriers to Communication</a:t>
            </a:r>
          </a:p>
          <a:p>
            <a:endParaRPr lang="en-US" b="1" dirty="0" smtClean="0"/>
          </a:p>
          <a:p>
            <a:r>
              <a:rPr lang="en-US" b="0" dirty="0" smtClean="0"/>
              <a:t>Ask the class if they know</a:t>
            </a:r>
            <a:r>
              <a:rPr lang="en-US" b="0" baseline="0" dirty="0" smtClean="0"/>
              <a:t> of any other barriers to communication or if they have any examples to share.</a:t>
            </a:r>
          </a:p>
          <a:p>
            <a:endParaRPr lang="en-US" b="0" baseline="0" dirty="0" smtClean="0"/>
          </a:p>
          <a:p>
            <a:r>
              <a:rPr lang="en-US" b="0" baseline="0" dirty="0" smtClean="0"/>
              <a:t>Relate to EHRs:</a:t>
            </a:r>
          </a:p>
          <a:p>
            <a:endParaRPr lang="en-US" b="0" baseline="0" dirty="0" smtClean="0"/>
          </a:p>
          <a:p>
            <a:r>
              <a:rPr lang="en-US" b="0" baseline="0" dirty="0" smtClean="0"/>
              <a:t>Tell the class that some EHRs allow for documentation of communication barriers. Use example such as preferred language. Discharge and healthcare instructions can be printed out in multiple languages so that care providers know that their patients understand how to care for themselves.</a:t>
            </a:r>
          </a:p>
          <a:p>
            <a:endParaRPr lang="en-US" b="0" baseline="0" dirty="0" smtClean="0"/>
          </a:p>
          <a:p>
            <a:r>
              <a:rPr lang="en-US" b="0" baseline="0" dirty="0" smtClean="0"/>
              <a:t>Being aware of the barriers to communication can alert care providers to alter the way in which they communicate so that patients will have a better understanding and also be more likely to put forth more complete and accurate information. Don’t forget, this information is being entered into a computer. It is permanent and used to provide care and also to collect data. Examples: Patients may not want to give information like admit that they smoke or that they are illiterate to a provider that is using a harsh tone or demonstrating impatience. </a:t>
            </a:r>
          </a:p>
          <a:p>
            <a:endParaRPr lang="en-US" b="0" baseline="0" dirty="0" smtClean="0"/>
          </a:p>
          <a:p>
            <a:endParaRPr lang="en-US" b="0" baseline="0" dirty="0" smtClean="0"/>
          </a:p>
          <a:p>
            <a:endParaRPr lang="en-US" b="0" baseline="0" dirty="0" smtClean="0"/>
          </a:p>
          <a:p>
            <a:endParaRPr lang="en-US" b="0"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5</a:t>
            </a:fld>
            <a:endParaRPr lang="en-US"/>
          </a:p>
        </p:txBody>
      </p:sp>
    </p:spTree>
    <p:extLst>
      <p:ext uri="{BB962C8B-B14F-4D97-AF65-F5344CB8AC3E}">
        <p14:creationId xmlns:p14="http://schemas.microsoft.com/office/powerpoint/2010/main" val="2445799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lnSpcReduction="10000"/>
          </a:bodyPr>
          <a:lstStyle/>
          <a:p>
            <a:r>
              <a:rPr lang="en-US" b="1" dirty="0" smtClean="0"/>
              <a:t>Subjective and Objective Documentation</a:t>
            </a:r>
          </a:p>
          <a:p>
            <a:endParaRPr lang="en-US" dirty="0" smtClean="0"/>
          </a:p>
          <a:p>
            <a:r>
              <a:rPr lang="en-US" b="1" dirty="0" smtClean="0"/>
              <a:t>Objective Documentation:</a:t>
            </a:r>
          </a:p>
          <a:p>
            <a:endParaRPr lang="en-US" dirty="0" smtClean="0"/>
          </a:p>
          <a:p>
            <a:r>
              <a:rPr lang="en-US" dirty="0" smtClean="0"/>
              <a:t>Give Documentation Examples: Shortness of Breath, Lethargy (feeling tired), Vital Signs, Bruising, Pallor</a:t>
            </a:r>
          </a:p>
          <a:p>
            <a:endParaRPr lang="en-US" dirty="0" smtClean="0"/>
          </a:p>
          <a:p>
            <a:r>
              <a:rPr lang="en-US" dirty="0" smtClean="0"/>
              <a:t>Also</a:t>
            </a:r>
            <a:r>
              <a:rPr lang="en-US" baseline="0" dirty="0" smtClean="0"/>
              <a:t> give examples of things NOT to document: Anything that is not directly involved with the care of the patient  such as the weather, or what is on TV.</a:t>
            </a:r>
          </a:p>
          <a:p>
            <a:endParaRPr lang="en-US" baseline="0" dirty="0" smtClean="0"/>
          </a:p>
          <a:p>
            <a:r>
              <a:rPr lang="en-US" b="1" baseline="0" dirty="0" smtClean="0"/>
              <a:t>Subjective Documentation:</a:t>
            </a:r>
          </a:p>
          <a:p>
            <a:endParaRPr lang="en-US" baseline="0" dirty="0" smtClean="0"/>
          </a:p>
          <a:p>
            <a:r>
              <a:rPr lang="en-US" baseline="0" dirty="0" smtClean="0"/>
              <a:t>Give Documentation Examples: “I have chest pain”, “I have no pain”, “I tripped over the rug and fell”, “I fell nauseous”.</a:t>
            </a:r>
          </a:p>
          <a:p>
            <a:endParaRPr lang="en-US" baseline="0" dirty="0" smtClean="0"/>
          </a:p>
          <a:p>
            <a:r>
              <a:rPr lang="en-US" baseline="0" dirty="0" smtClean="0"/>
              <a:t>Again, it is not necessary to document things that are not directly related to patient care. </a:t>
            </a:r>
          </a:p>
          <a:p>
            <a:endParaRPr lang="en-US" baseline="0" dirty="0" smtClean="0"/>
          </a:p>
          <a:p>
            <a:r>
              <a:rPr lang="en-US" baseline="0" dirty="0" smtClean="0"/>
              <a:t>Sum up by explaining the importance of brevity and also the importance of not documenting opinions.</a:t>
            </a:r>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6</a:t>
            </a:fld>
            <a:endParaRPr lang="en-US"/>
          </a:p>
        </p:txBody>
      </p:sp>
    </p:spTree>
    <p:extLst>
      <p:ext uri="{BB962C8B-B14F-4D97-AF65-F5344CB8AC3E}">
        <p14:creationId xmlns:p14="http://schemas.microsoft.com/office/powerpoint/2010/main" val="1882759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b="1" dirty="0" smtClean="0"/>
              <a:t>Communication and Documentation</a:t>
            </a:r>
          </a:p>
          <a:p>
            <a:endParaRPr lang="en-US" b="1" dirty="0" smtClean="0"/>
          </a:p>
          <a:p>
            <a:r>
              <a:rPr lang="en-US" b="0" dirty="0" smtClean="0"/>
              <a:t>Explain</a:t>
            </a:r>
            <a:r>
              <a:rPr lang="en-US" b="0" baseline="0" dirty="0" smtClean="0"/>
              <a:t> non-verbal documentation as being objective (factual).</a:t>
            </a:r>
          </a:p>
          <a:p>
            <a:endParaRPr lang="en-US" b="0" baseline="0" dirty="0" smtClean="0"/>
          </a:p>
          <a:p>
            <a:r>
              <a:rPr lang="en-US" b="0" baseline="0" dirty="0" smtClean="0"/>
              <a:t>Give examples or ask the class to give examples of non-verbal documentation using the senses:</a:t>
            </a:r>
          </a:p>
          <a:p>
            <a:endParaRPr lang="en-US" b="0" baseline="0" dirty="0" smtClean="0"/>
          </a:p>
          <a:p>
            <a:r>
              <a:rPr lang="en-US" b="0" baseline="0" dirty="0" smtClean="0"/>
              <a:t>Sight: Bruising, Cloudy Urine, Dark Tarry Stools</a:t>
            </a:r>
          </a:p>
          <a:p>
            <a:endParaRPr lang="en-US" b="0" baseline="0" dirty="0" smtClean="0"/>
          </a:p>
          <a:p>
            <a:r>
              <a:rPr lang="en-US" b="0" baseline="0" dirty="0" smtClean="0"/>
              <a:t>Hearing: Wheezing, Gurgling</a:t>
            </a:r>
          </a:p>
          <a:p>
            <a:endParaRPr lang="en-US" b="0" baseline="0" dirty="0" smtClean="0"/>
          </a:p>
          <a:p>
            <a:r>
              <a:rPr lang="en-US" b="0" baseline="0" dirty="0" smtClean="0"/>
              <a:t>Touch: A Lump, </a:t>
            </a:r>
            <a:r>
              <a:rPr lang="en-US" b="0" baseline="0" dirty="0" err="1" smtClean="0"/>
              <a:t>Crepitous</a:t>
            </a:r>
            <a:r>
              <a:rPr lang="en-US" b="0" baseline="0" dirty="0" smtClean="0"/>
              <a:t> (crackling skin around chest that indicates a </a:t>
            </a:r>
            <a:r>
              <a:rPr lang="en-US" b="0" baseline="0" dirty="0" err="1" smtClean="0"/>
              <a:t>pneumothorax</a:t>
            </a:r>
            <a:r>
              <a:rPr lang="en-US" b="0" baseline="0" dirty="0" smtClean="0"/>
              <a:t>)</a:t>
            </a:r>
          </a:p>
          <a:p>
            <a:endParaRPr lang="en-US" b="0" baseline="0" dirty="0" smtClean="0"/>
          </a:p>
          <a:p>
            <a:r>
              <a:rPr lang="en-US" b="0" baseline="0" dirty="0" smtClean="0"/>
              <a:t>Smell: Foul urine or stool or a wound, fruity breath (high blood sugar) </a:t>
            </a:r>
            <a:endParaRPr lang="en-US" b="0"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7</a:t>
            </a:fld>
            <a:endParaRPr lang="en-US"/>
          </a:p>
        </p:txBody>
      </p:sp>
    </p:spTree>
    <p:extLst>
      <p:ext uri="{BB962C8B-B14F-4D97-AF65-F5344CB8AC3E}">
        <p14:creationId xmlns:p14="http://schemas.microsoft.com/office/powerpoint/2010/main" val="3796977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E All of the above</a:t>
            </a:r>
          </a:p>
          <a:p>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8</a:t>
            </a:fld>
            <a:endParaRPr lang="en-US"/>
          </a:p>
        </p:txBody>
      </p:sp>
    </p:spTree>
    <p:extLst>
      <p:ext uri="{BB962C8B-B14F-4D97-AF65-F5344CB8AC3E}">
        <p14:creationId xmlns:p14="http://schemas.microsoft.com/office/powerpoint/2010/main" val="1331796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C Timed, Dated and Signed</a:t>
            </a:r>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9</a:t>
            </a:fld>
            <a:endParaRPr lang="en-US"/>
          </a:p>
        </p:txBody>
      </p:sp>
    </p:spTree>
    <p:extLst>
      <p:ext uri="{BB962C8B-B14F-4D97-AF65-F5344CB8AC3E}">
        <p14:creationId xmlns:p14="http://schemas.microsoft.com/office/powerpoint/2010/main" val="2209075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normAutofit/>
          </a:bodyPr>
          <a:lstStyle/>
          <a:p>
            <a:r>
              <a:rPr lang="en-US" dirty="0" smtClean="0"/>
              <a:t>Answer: D</a:t>
            </a:r>
            <a:r>
              <a:rPr lang="en-US" baseline="0" dirty="0" smtClean="0"/>
              <a:t> All of the Above</a:t>
            </a:r>
          </a:p>
          <a:p>
            <a:endParaRPr lang="en-US" dirty="0"/>
          </a:p>
        </p:txBody>
      </p:sp>
      <p:sp>
        <p:nvSpPr>
          <p:cNvPr id="4" name="Slide Number Placeholder 3"/>
          <p:cNvSpPr>
            <a:spLocks noGrp="1"/>
          </p:cNvSpPr>
          <p:nvPr>
            <p:ph type="sldNum" sz="quarter" idx="10"/>
          </p:nvPr>
        </p:nvSpPr>
        <p:spPr/>
        <p:txBody>
          <a:bodyPr/>
          <a:lstStyle/>
          <a:p>
            <a:fld id="{8D5E71DA-8EB6-4D2F-B329-2D21B4DA1C93}" type="slidenum">
              <a:rPr lang="en-US" smtClean="0"/>
              <a:pPr/>
              <a:t>10</a:t>
            </a:fld>
            <a:endParaRPr lang="en-US"/>
          </a:p>
        </p:txBody>
      </p:sp>
    </p:spTree>
    <p:extLst>
      <p:ext uri="{BB962C8B-B14F-4D97-AF65-F5344CB8AC3E}">
        <p14:creationId xmlns:p14="http://schemas.microsoft.com/office/powerpoint/2010/main" val="395277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C5F6BF31-B3DF-4B30-8B53-4AD29C236D19}" type="datetime1">
              <a:rPr lang="en-US" smtClean="0"/>
              <a:pPr/>
              <a:t>8/29/2016</a:t>
            </a:fld>
            <a:endParaRPr lang="en-US" dirty="0"/>
          </a:p>
        </p:txBody>
      </p:sp>
      <p:sp>
        <p:nvSpPr>
          <p:cNvPr id="17" name="Footer Placeholder 16"/>
          <p:cNvSpPr>
            <a:spLocks noGrp="1"/>
          </p:cNvSpPr>
          <p:nvPr>
            <p:ph type="ftr" sz="quarter" idx="11"/>
          </p:nvPr>
        </p:nvSpPr>
        <p:spPr>
          <a:xfrm>
            <a:off x="2780524" y="236553"/>
            <a:ext cx="78232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4FAB73BC-B049-4115-A692-8D63A059BF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536BD-7930-4DBE-86AE-A13B24FF6C13}" type="datetime1">
              <a:rPr lang="en-US" smtClean="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15"/>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17"/>
            <a:ext cx="2946400" cy="365125"/>
          </a:xfrm>
        </p:spPr>
        <p:txBody>
          <a:bodyPr/>
          <a:lstStyle/>
          <a:p>
            <a:fld id="{C9F11554-448F-4ACD-B517-5DBB18ADAD8F}" type="datetime1">
              <a:rPr lang="en-US" smtClean="0"/>
              <a:pPr/>
              <a:t>8/29/2016</a:t>
            </a:fld>
            <a:endParaRPr lang="en-US" dirty="0"/>
          </a:p>
        </p:txBody>
      </p:sp>
      <p:sp>
        <p:nvSpPr>
          <p:cNvPr id="5" name="Footer Placeholder 4"/>
          <p:cNvSpPr>
            <a:spLocks noGrp="1"/>
          </p:cNvSpPr>
          <p:nvPr>
            <p:ph type="ftr" sz="quarter" idx="11"/>
          </p:nvPr>
        </p:nvSpPr>
        <p:spPr>
          <a:xfrm>
            <a:off x="609611" y="6248222"/>
            <a:ext cx="7431311" cy="365125"/>
          </a:xfrm>
        </p:spPr>
        <p:txBody>
          <a:bodyPr/>
          <a:lstStyle/>
          <a:p>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4FAB73BC-B049-4115-A692-8D63A059BFB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21143CA-1662-4E12-A2A6-CA2D05D236D7}" type="datetime1">
              <a:rPr lang="en-US" smtClean="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3"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531928B-F2B7-43ED-8F23-4D20D17399A2}" type="datetime1">
              <a:rPr lang="en-US" smtClean="0"/>
              <a:pPr/>
              <a:t>8/29/2016</a:t>
            </a:fld>
            <a:endParaRPr lang="en-US"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4FAB73BC-B049-4115-A692-8D63A059BFB8}"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3B1A55B-F436-4D42-B4F1-8B5134465596}" type="datetime1">
              <a:rPr lang="en-US" smtClean="0"/>
              <a:pPr/>
              <a:t>8/29/2016</a:t>
            </a:fld>
            <a:endParaRPr lang="en-US" dirty="0"/>
          </a:p>
        </p:txBody>
      </p:sp>
      <p:sp>
        <p:nvSpPr>
          <p:cNvPr id="10" name="Slide Number Placeholder 9"/>
          <p:cNvSpPr>
            <a:spLocks noGrp="1"/>
          </p:cNvSpPr>
          <p:nvPr>
            <p:ph type="sldNum" sz="quarter" idx="16"/>
          </p:nvPr>
        </p:nvSpPr>
        <p:spPr/>
        <p:txBody>
          <a:bodyPr rtlCol="0"/>
          <a:lstStyle/>
          <a:p>
            <a:fld id="{4FAB73BC-B049-4115-A692-8D63A059BFB8}"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F5EE392-61F1-4A82-88C0-72E298A744FA}" type="datetime1">
              <a:rPr lang="en-US" smtClean="0"/>
              <a:pPr/>
              <a:t>8/29/2016</a:t>
            </a:fld>
            <a:endParaRPr lang="en-US" dirty="0"/>
          </a:p>
        </p:txBody>
      </p:sp>
      <p:sp>
        <p:nvSpPr>
          <p:cNvPr id="12" name="Slide Number Placeholder 11"/>
          <p:cNvSpPr>
            <a:spLocks noGrp="1"/>
          </p:cNvSpPr>
          <p:nvPr>
            <p:ph type="sldNum" sz="quarter" idx="16"/>
          </p:nvPr>
        </p:nvSpPr>
        <p:spPr/>
        <p:txBody>
          <a:bodyPr rtlCol="0"/>
          <a:lstStyle/>
          <a:p>
            <a:fld id="{4FAB73BC-B049-4115-A692-8D63A059BFB8}"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5E4958-373A-47D0-9B48-009F5503D572}" type="datetime1">
              <a:rPr lang="en-US" smtClean="0"/>
              <a:pPr/>
              <a:t>8/29/2016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40750-DBC9-40A9-8433-B5ECAF0E8B08}" type="datetime1">
              <a:rPr lang="en-US" smtClean="0"/>
              <a:pPr/>
              <a:t>8/29/2016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E9F216F-436A-4EB4-88C9-5EAE4E3D93C5}" type="datetime1">
              <a:rPr lang="en-US" smtClean="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15"/>
            <a:ext cx="3556000" cy="365125"/>
          </a:xfrm>
        </p:spPr>
        <p:txBody>
          <a:bodyPr rtlCol="0"/>
          <a:lstStyle/>
          <a:p>
            <a:fld id="{2D65EDEF-C5AD-43E3-8D9F-F66FD04A1D86}" type="datetime1">
              <a:rPr lang="en-US" smtClean="0"/>
              <a:pPr/>
              <a:t>8/29/2016</a:t>
            </a:fld>
            <a:endParaRPr lang="en-US"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4FAB73BC-B049-4115-A692-8D63A059BFB8}" type="slidenum">
              <a:rPr lang="en-US" smtClean="0"/>
              <a:pPr/>
              <a:t>‹#›</a:t>
            </a:fld>
            <a:endParaRPr lang="en-US" dirty="0"/>
          </a:p>
        </p:txBody>
      </p:sp>
      <p:sp>
        <p:nvSpPr>
          <p:cNvPr id="14" name="Footer Placeholder 13"/>
          <p:cNvSpPr>
            <a:spLocks noGrp="1"/>
          </p:cNvSpPr>
          <p:nvPr>
            <p:ph type="ftr" sz="quarter" idx="12"/>
          </p:nvPr>
        </p:nvSpPr>
        <p:spPr>
          <a:xfrm>
            <a:off x="2133600" y="6248221"/>
            <a:ext cx="6096000" cy="365125"/>
          </a:xfrm>
        </p:spPr>
        <p:txBody>
          <a:bodyPr rtlCol="0"/>
          <a:lstStyle/>
          <a:p>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15"/>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7A1EE6A3-CC41-4F9C-A874-95BD3DF72A7E}" type="datetime1">
              <a:rPr lang="en-US" smtClean="0"/>
              <a:pPr/>
              <a:t>8/29/2016</a:t>
            </a:fld>
            <a:endParaRPr lang="en-US" dirty="0"/>
          </a:p>
        </p:txBody>
      </p:sp>
      <p:sp>
        <p:nvSpPr>
          <p:cNvPr id="3" name="Footer Placeholder 2"/>
          <p:cNvSpPr>
            <a:spLocks noGrp="1"/>
          </p:cNvSpPr>
          <p:nvPr>
            <p:ph type="ftr" sz="quarter" idx="3"/>
          </p:nvPr>
        </p:nvSpPr>
        <p:spPr>
          <a:xfrm>
            <a:off x="812810" y="6248221"/>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0235" y="2579427"/>
            <a:ext cx="8636000" cy="1254456"/>
          </a:xfrm>
        </p:spPr>
        <p:txBody>
          <a:bodyPr>
            <a:normAutofit fontScale="90000"/>
          </a:bodyPr>
          <a:lstStyle/>
          <a:p>
            <a:pPr algn="ctr"/>
            <a:r>
              <a:rPr lang="en-US" sz="4400" dirty="0" smtClean="0"/>
              <a:t>Electronic Health Record Documentation</a:t>
            </a:r>
            <a:endParaRPr lang="en-US" sz="4400"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a:t>
            </a:fld>
            <a:endParaRPr lang="en-US" dirty="0"/>
          </a:p>
        </p:txBody>
      </p:sp>
      <p:sp>
        <p:nvSpPr>
          <p:cNvPr id="6" name="TextBox 5"/>
          <p:cNvSpPr txBox="1"/>
          <p:nvPr/>
        </p:nvSpPr>
        <p:spPr>
          <a:xfrm>
            <a:off x="3330062" y="6196098"/>
            <a:ext cx="2361063" cy="461665"/>
          </a:xfrm>
          <a:prstGeom prst="rect">
            <a:avLst/>
          </a:prstGeom>
          <a:noFill/>
        </p:spPr>
        <p:txBody>
          <a:bodyPr wrap="square" rtlCol="0">
            <a:spAutoFit/>
          </a:bodyPr>
          <a:lstStyle/>
          <a:p>
            <a:r>
              <a:rPr lang="en-US" sz="2400" b="1" dirty="0" smtClean="0"/>
              <a:t>Module 3</a:t>
            </a:r>
            <a:endParaRPr lang="en-US" sz="2400" b="1" dirty="0"/>
          </a:p>
        </p:txBody>
      </p:sp>
    </p:spTree>
    <p:extLst>
      <p:ext uri="{BB962C8B-B14F-4D97-AF65-F5344CB8AC3E}">
        <p14:creationId xmlns:p14="http://schemas.microsoft.com/office/powerpoint/2010/main" val="3882695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10</a:t>
            </a:fld>
            <a:endParaRPr lang="en-US" dirty="0"/>
          </a:p>
        </p:txBody>
      </p:sp>
      <p:sp>
        <p:nvSpPr>
          <p:cNvPr id="4" name="Content Placeholder 3"/>
          <p:cNvSpPr>
            <a:spLocks noGrp="1"/>
          </p:cNvSpPr>
          <p:nvPr>
            <p:ph sz="quarter" idx="1"/>
          </p:nvPr>
        </p:nvSpPr>
        <p:spPr/>
        <p:txBody>
          <a:bodyPr/>
          <a:lstStyle/>
          <a:p>
            <a:pPr>
              <a:buNone/>
            </a:pPr>
            <a:r>
              <a:rPr lang="en-US" sz="3200" b="1" i="1" dirty="0" smtClean="0"/>
              <a:t>Barriers to communication include:</a:t>
            </a:r>
          </a:p>
          <a:p>
            <a:pPr>
              <a:buNone/>
            </a:pPr>
            <a:endParaRPr lang="en-US" sz="1000" i="1" dirty="0" smtClean="0"/>
          </a:p>
          <a:p>
            <a:pPr marL="1108710" lvl="2" indent="-514350">
              <a:buFont typeface="+mj-lt"/>
              <a:buAutoNum type="alphaUcPeriod"/>
            </a:pPr>
            <a:r>
              <a:rPr lang="en-US" sz="3200" dirty="0" smtClean="0"/>
              <a:t>Language</a:t>
            </a:r>
          </a:p>
          <a:p>
            <a:pPr marL="1108710" lvl="2" indent="-514350">
              <a:buFont typeface="+mj-lt"/>
              <a:buAutoNum type="alphaUcPeriod"/>
            </a:pPr>
            <a:r>
              <a:rPr lang="en-US" sz="3200" dirty="0" smtClean="0"/>
              <a:t>Technical Jargon</a:t>
            </a:r>
          </a:p>
          <a:p>
            <a:pPr marL="1108710" lvl="2" indent="-514350">
              <a:buFont typeface="+mj-lt"/>
              <a:buAutoNum type="alphaUcPeriod"/>
            </a:pPr>
            <a:r>
              <a:rPr lang="en-US" sz="3200" dirty="0" smtClean="0"/>
              <a:t>Culture </a:t>
            </a:r>
          </a:p>
          <a:p>
            <a:pPr marL="1108710" lvl="2" indent="-514350">
              <a:buFont typeface="+mj-lt"/>
              <a:buAutoNum type="alphaUcPeriod"/>
            </a:pPr>
            <a:r>
              <a:rPr lang="en-US" sz="3200" dirty="0" smtClean="0"/>
              <a:t>All of the above</a:t>
            </a:r>
          </a:p>
          <a:p>
            <a:pPr marL="514350" indent="-514350">
              <a:buFont typeface="+mj-lt"/>
              <a:buAutoNum type="alphaU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11</a:t>
            </a:fld>
            <a:endParaRPr lang="en-US" dirty="0"/>
          </a:p>
        </p:txBody>
      </p:sp>
      <p:sp>
        <p:nvSpPr>
          <p:cNvPr id="4" name="Content Placeholder 3"/>
          <p:cNvSpPr>
            <a:spLocks noGrp="1"/>
          </p:cNvSpPr>
          <p:nvPr>
            <p:ph sz="quarter" idx="1"/>
          </p:nvPr>
        </p:nvSpPr>
        <p:spPr>
          <a:xfrm>
            <a:off x="787835" y="2035630"/>
            <a:ext cx="10871200" cy="3058885"/>
          </a:xfrm>
        </p:spPr>
        <p:txBody>
          <a:bodyPr>
            <a:normAutofit/>
          </a:bodyPr>
          <a:lstStyle/>
          <a:p>
            <a:pPr>
              <a:buNone/>
            </a:pPr>
            <a:r>
              <a:rPr lang="en-US" sz="3200" b="1" i="1" dirty="0" smtClean="0"/>
              <a:t>True or False: </a:t>
            </a:r>
          </a:p>
          <a:p>
            <a:pPr>
              <a:buNone/>
            </a:pPr>
            <a:r>
              <a:rPr lang="en-US" sz="3200" i="1" dirty="0" smtClean="0"/>
              <a:t>	</a:t>
            </a:r>
            <a:r>
              <a:rPr lang="en-US" sz="3200" dirty="0" smtClean="0"/>
              <a:t>Subjective documentation is a direct quote; Objective documentation is observed fact. </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89" y="508372"/>
            <a:ext cx="9875520" cy="581891"/>
          </a:xfrm>
        </p:spPr>
        <p:txBody>
          <a:bodyPr>
            <a:normAutofit fontScale="90000"/>
          </a:bodyPr>
          <a:lstStyle/>
          <a:p>
            <a:r>
              <a:rPr lang="en-US" sz="3200" b="1" dirty="0" smtClean="0"/>
              <a:t/>
            </a:r>
            <a:br>
              <a:rPr lang="en-US" sz="3200" b="1" dirty="0" smtClean="0"/>
            </a:br>
            <a:r>
              <a:rPr lang="en-US" sz="3600" b="1" dirty="0" smtClean="0"/>
              <a:t>Plan of Care Documentation in EHR</a:t>
            </a:r>
            <a:r>
              <a:rPr lang="en-US" sz="3200" dirty="0" smtClean="0">
                <a:solidFill>
                  <a:schemeClr val="tx1"/>
                </a:solidFill>
              </a:rPr>
              <a:t/>
            </a:r>
            <a:br>
              <a:rPr lang="en-US" sz="3200" dirty="0" smtClean="0">
                <a:solidFill>
                  <a:schemeClr val="tx1"/>
                </a:solidFill>
              </a:rPr>
            </a:br>
            <a:endParaRPr lang="en-US" sz="3200" dirty="0">
              <a:solidFill>
                <a:srgbClr val="C00000"/>
              </a:solidFill>
            </a:endParaRPr>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12</a:t>
            </a:fld>
            <a:endParaRPr lang="en-US" dirty="0"/>
          </a:p>
        </p:txBody>
      </p:sp>
      <p:sp>
        <p:nvSpPr>
          <p:cNvPr id="3" name="Content Placeholder 2"/>
          <p:cNvSpPr>
            <a:spLocks noGrp="1"/>
          </p:cNvSpPr>
          <p:nvPr>
            <p:ph sz="quarter" idx="1"/>
          </p:nvPr>
        </p:nvSpPr>
        <p:spPr>
          <a:xfrm>
            <a:off x="1143010" y="1678680"/>
            <a:ext cx="9872871" cy="4940489"/>
          </a:xfrm>
        </p:spPr>
        <p:txBody>
          <a:bodyPr>
            <a:normAutofit/>
          </a:bodyPr>
          <a:lstStyle/>
          <a:p>
            <a:r>
              <a:rPr lang="en-US" sz="2400" b="1" i="1" dirty="0" smtClean="0"/>
              <a:t>Patient</a:t>
            </a:r>
            <a:r>
              <a:rPr lang="en-US" sz="2400" b="1" i="1" dirty="0" smtClean="0">
                <a:solidFill>
                  <a:schemeClr val="tx1"/>
                </a:solidFill>
              </a:rPr>
              <a:t> Centered</a:t>
            </a:r>
          </a:p>
          <a:p>
            <a:pPr lvl="1"/>
            <a:r>
              <a:rPr lang="en-US" sz="2100" dirty="0" smtClean="0"/>
              <a:t>Holistic and specific to each individual </a:t>
            </a:r>
          </a:p>
          <a:p>
            <a:pPr lvl="1">
              <a:buNone/>
            </a:pPr>
            <a:endParaRPr lang="en-US" sz="2100" dirty="0" smtClean="0">
              <a:solidFill>
                <a:schemeClr val="tx1"/>
              </a:solidFill>
            </a:endParaRPr>
          </a:p>
          <a:p>
            <a:r>
              <a:rPr lang="en-US" sz="2400" b="1" i="1" dirty="0" smtClean="0"/>
              <a:t>Individualized  &amp; </a:t>
            </a:r>
            <a:r>
              <a:rPr lang="en-US" sz="2400" b="1" i="1" dirty="0" smtClean="0">
                <a:solidFill>
                  <a:schemeClr val="tx1"/>
                </a:solidFill>
              </a:rPr>
              <a:t>Directed </a:t>
            </a:r>
          </a:p>
          <a:p>
            <a:pPr lvl="1"/>
            <a:r>
              <a:rPr lang="en-US" sz="2100" dirty="0" smtClean="0"/>
              <a:t>Contains information that informs caregivers of particular treatments and care that is performed</a:t>
            </a:r>
          </a:p>
          <a:p>
            <a:pPr lvl="1"/>
            <a:endParaRPr lang="en-US" sz="2100" dirty="0" smtClean="0">
              <a:solidFill>
                <a:schemeClr val="tx1"/>
              </a:solidFill>
            </a:endParaRPr>
          </a:p>
          <a:p>
            <a:r>
              <a:rPr lang="en-US" sz="2400" b="1" i="1" dirty="0" smtClean="0">
                <a:solidFill>
                  <a:schemeClr val="tx1"/>
                </a:solidFill>
              </a:rPr>
              <a:t>Continuity</a:t>
            </a:r>
          </a:p>
          <a:p>
            <a:pPr lvl="1"/>
            <a:r>
              <a:rPr lang="en-US" sz="2100" dirty="0" smtClean="0"/>
              <a:t>A</a:t>
            </a:r>
            <a:r>
              <a:rPr lang="en-US" sz="2100" dirty="0" smtClean="0">
                <a:solidFill>
                  <a:schemeClr val="tx1"/>
                </a:solidFill>
              </a:rPr>
              <a:t>ll caregivers can </a:t>
            </a:r>
            <a:r>
              <a:rPr lang="en-US" sz="2100" dirty="0" smtClean="0"/>
              <a:t>give patient care </a:t>
            </a:r>
            <a:r>
              <a:rPr lang="en-US" sz="2100" dirty="0" smtClean="0">
                <a:solidFill>
                  <a:schemeClr val="tx1"/>
                </a:solidFill>
              </a:rPr>
              <a:t>in the same way so that there is no different interpretation or variation</a:t>
            </a:r>
          </a:p>
          <a:p>
            <a:pPr lvl="1"/>
            <a:r>
              <a:rPr lang="en-US" sz="2100" dirty="0" smtClean="0"/>
              <a:t>The information in the EHR plan of care can be evaluated and updated by qualified providers to ensure best practice </a:t>
            </a:r>
            <a:endParaRPr lang="en-US" sz="1800" dirty="0" smtClean="0">
              <a:solidFill>
                <a:srgbClr val="C00000"/>
              </a:solidFill>
            </a:endParaRPr>
          </a:p>
          <a:p>
            <a:pPr>
              <a:buNone/>
            </a:pPr>
            <a:endParaRPr lang="en-US" sz="2100" dirty="0" smtClean="0">
              <a:solidFill>
                <a:srgbClr val="C00000"/>
              </a:solidFill>
            </a:endParaRPr>
          </a:p>
        </p:txBody>
      </p:sp>
    </p:spTree>
    <p:extLst>
      <p:ext uri="{BB962C8B-B14F-4D97-AF65-F5344CB8AC3E}">
        <p14:creationId xmlns:p14="http://schemas.microsoft.com/office/powerpoint/2010/main" val="2691855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Critical EHR Documentation and Reporting</a:t>
            </a:r>
            <a:endParaRPr lang="en-US" sz="3200" dirty="0"/>
          </a:p>
        </p:txBody>
      </p:sp>
      <p:sp>
        <p:nvSpPr>
          <p:cNvPr id="3" name="Content Placeholder 2"/>
          <p:cNvSpPr>
            <a:spLocks noGrp="1"/>
          </p:cNvSpPr>
          <p:nvPr>
            <p:ph sz="quarter" idx="1"/>
          </p:nvPr>
        </p:nvSpPr>
        <p:spPr>
          <a:xfrm>
            <a:off x="816030" y="2586629"/>
            <a:ext cx="4619009" cy="4005618"/>
          </a:xfrm>
        </p:spPr>
        <p:txBody>
          <a:bodyPr>
            <a:noAutofit/>
          </a:bodyPr>
          <a:lstStyle/>
          <a:p>
            <a:r>
              <a:rPr lang="en-US" sz="2600" dirty="0" smtClean="0"/>
              <a:t>Falls</a:t>
            </a:r>
          </a:p>
          <a:p>
            <a:r>
              <a:rPr lang="en-US" sz="2600" dirty="0" smtClean="0"/>
              <a:t>Chest Pain</a:t>
            </a:r>
          </a:p>
          <a:p>
            <a:r>
              <a:rPr lang="en-US" sz="2600" dirty="0" smtClean="0"/>
              <a:t>Sudden weakness or loss of mobility</a:t>
            </a:r>
          </a:p>
          <a:p>
            <a:r>
              <a:rPr lang="en-US" sz="2600" dirty="0" smtClean="0"/>
              <a:t>Severe headache</a:t>
            </a:r>
          </a:p>
          <a:p>
            <a:r>
              <a:rPr lang="en-US" sz="2600" dirty="0" smtClean="0"/>
              <a:t>Trouble breathing</a:t>
            </a:r>
          </a:p>
          <a:p>
            <a:r>
              <a:rPr lang="en-US" sz="2600" dirty="0" smtClean="0"/>
              <a:t>Bleeding</a:t>
            </a:r>
          </a:p>
          <a:p>
            <a:r>
              <a:rPr lang="en-US" sz="2600" dirty="0" smtClean="0"/>
              <a:t>Burns</a:t>
            </a:r>
          </a:p>
          <a:p>
            <a:endParaRPr lang="en-US" sz="2600" dirty="0" smtClean="0">
              <a:solidFill>
                <a:srgbClr val="C00000"/>
              </a:solidFill>
            </a:endParaRPr>
          </a:p>
          <a:p>
            <a:endParaRPr lang="en-US" sz="2600" dirty="0"/>
          </a:p>
        </p:txBody>
      </p:sp>
      <p:sp>
        <p:nvSpPr>
          <p:cNvPr id="4" name="Content Placeholder 3"/>
          <p:cNvSpPr>
            <a:spLocks noGrp="1"/>
          </p:cNvSpPr>
          <p:nvPr>
            <p:ph sz="quarter" idx="2"/>
          </p:nvPr>
        </p:nvSpPr>
        <p:spPr>
          <a:xfrm>
            <a:off x="6721640" y="2587192"/>
            <a:ext cx="4772240" cy="4115197"/>
          </a:xfrm>
        </p:spPr>
        <p:txBody>
          <a:bodyPr>
            <a:normAutofit fontScale="92500" lnSpcReduction="20000"/>
          </a:bodyPr>
          <a:lstStyle/>
          <a:p>
            <a:pPr>
              <a:lnSpc>
                <a:spcPct val="160000"/>
              </a:lnSpc>
              <a:spcBef>
                <a:spcPts val="0"/>
              </a:spcBef>
            </a:pPr>
            <a:r>
              <a:rPr lang="en-US" sz="2800" dirty="0" smtClean="0"/>
              <a:t>Bruises, abrasions or other signs of possible abuse, or statements of abuse</a:t>
            </a:r>
          </a:p>
          <a:p>
            <a:pPr>
              <a:lnSpc>
                <a:spcPct val="160000"/>
              </a:lnSpc>
              <a:spcBef>
                <a:spcPts val="0"/>
              </a:spcBef>
            </a:pPr>
            <a:r>
              <a:rPr lang="en-US" sz="2800" dirty="0" smtClean="0"/>
              <a:t>Change in mental status</a:t>
            </a:r>
          </a:p>
          <a:p>
            <a:pPr>
              <a:lnSpc>
                <a:spcPct val="160000"/>
              </a:lnSpc>
              <a:spcBef>
                <a:spcPts val="0"/>
              </a:spcBef>
            </a:pPr>
            <a:r>
              <a:rPr lang="en-US" sz="2800" dirty="0" smtClean="0"/>
              <a:t>Abnormal vital signs</a:t>
            </a:r>
          </a:p>
          <a:p>
            <a:pPr>
              <a:lnSpc>
                <a:spcPct val="160000"/>
              </a:lnSpc>
              <a:spcBef>
                <a:spcPts val="0"/>
              </a:spcBef>
            </a:pPr>
            <a:r>
              <a:rPr lang="en-US" sz="2800" dirty="0" smtClean="0"/>
              <a:t>Loss of consciousness</a:t>
            </a:r>
          </a:p>
          <a:p>
            <a:pPr>
              <a:lnSpc>
                <a:spcPct val="160000"/>
              </a:lnSpc>
              <a:spcBef>
                <a:spcPts val="0"/>
              </a:spcBef>
            </a:pPr>
            <a:r>
              <a:rPr lang="en-US" sz="2800" dirty="0" smtClean="0"/>
              <a:t>Change in condition</a:t>
            </a:r>
          </a:p>
          <a:p>
            <a:endParaRPr lang="en-US" sz="2800" dirty="0"/>
          </a:p>
        </p:txBody>
      </p:sp>
      <p:sp>
        <p:nvSpPr>
          <p:cNvPr id="5" name="Slide Number Placeholder 4"/>
          <p:cNvSpPr>
            <a:spLocks noGrp="1"/>
          </p:cNvSpPr>
          <p:nvPr>
            <p:ph type="sldNum" sz="quarter" idx="16"/>
          </p:nvPr>
        </p:nvSpPr>
        <p:spPr/>
        <p:txBody>
          <a:bodyPr>
            <a:normAutofit fontScale="85000" lnSpcReduction="20000"/>
          </a:bodyPr>
          <a:lstStyle/>
          <a:p>
            <a:fld id="{4FAB73BC-B049-4115-A692-8D63A059BFB8}" type="slidenum">
              <a:rPr lang="en-US" smtClean="0"/>
              <a:pPr/>
              <a:t>13</a:t>
            </a:fld>
            <a:endParaRPr lang="en-US" dirty="0"/>
          </a:p>
        </p:txBody>
      </p:sp>
      <p:sp>
        <p:nvSpPr>
          <p:cNvPr id="6" name="TextBox 5"/>
          <p:cNvSpPr txBox="1"/>
          <p:nvPr/>
        </p:nvSpPr>
        <p:spPr>
          <a:xfrm>
            <a:off x="1993908" y="1599632"/>
            <a:ext cx="8940801" cy="523220"/>
          </a:xfrm>
          <a:prstGeom prst="rect">
            <a:avLst/>
          </a:prstGeom>
          <a:noFill/>
        </p:spPr>
        <p:txBody>
          <a:bodyPr wrap="square" rtlCol="0">
            <a:spAutoFit/>
          </a:bodyPr>
          <a:lstStyle/>
          <a:p>
            <a:r>
              <a:rPr lang="en-US" sz="2800" b="1" i="1" dirty="0" smtClean="0"/>
              <a:t>Signs and Symptoms to Document and Report Immediately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14</a:t>
            </a:fld>
            <a:endParaRPr lang="en-US" dirty="0"/>
          </a:p>
        </p:txBody>
      </p:sp>
      <p:sp>
        <p:nvSpPr>
          <p:cNvPr id="4" name="Content Placeholder 3"/>
          <p:cNvSpPr>
            <a:spLocks noGrp="1"/>
          </p:cNvSpPr>
          <p:nvPr>
            <p:ph sz="quarter" idx="1"/>
          </p:nvPr>
        </p:nvSpPr>
        <p:spPr/>
        <p:txBody>
          <a:bodyPr/>
          <a:lstStyle/>
          <a:p>
            <a:pPr>
              <a:buNone/>
            </a:pPr>
            <a:r>
              <a:rPr lang="en-US" sz="3200" b="1" i="1" dirty="0" smtClean="0"/>
              <a:t>Information that is critical to report immediately includes all EXCEPT:</a:t>
            </a:r>
          </a:p>
          <a:p>
            <a:pPr>
              <a:buNone/>
            </a:pPr>
            <a:endParaRPr lang="en-US" sz="1000" dirty="0" smtClean="0"/>
          </a:p>
          <a:p>
            <a:pPr marL="1108710" lvl="2" indent="-514350">
              <a:buFont typeface="+mj-lt"/>
              <a:buAutoNum type="alphaUcPeriod"/>
            </a:pPr>
            <a:r>
              <a:rPr lang="en-US" sz="3200" dirty="0" smtClean="0"/>
              <a:t>Patient reports having chest pain</a:t>
            </a:r>
          </a:p>
          <a:p>
            <a:pPr marL="1108710" lvl="2" indent="-514350">
              <a:buFont typeface="+mj-lt"/>
              <a:buAutoNum type="alphaUcPeriod"/>
            </a:pPr>
            <a:r>
              <a:rPr lang="en-US" sz="3200" dirty="0" smtClean="0"/>
              <a:t>Noticing symptom of shortness of breath</a:t>
            </a:r>
          </a:p>
          <a:p>
            <a:pPr marL="1108710" lvl="2" indent="-514350">
              <a:buFont typeface="+mj-lt"/>
              <a:buAutoNum type="alphaUcPeriod"/>
            </a:pPr>
            <a:r>
              <a:rPr lang="en-US" sz="3200" dirty="0" smtClean="0"/>
              <a:t>Ate all of breakfast</a:t>
            </a:r>
          </a:p>
          <a:p>
            <a:pPr marL="1108710" lvl="2" indent="-514350">
              <a:buFont typeface="+mj-lt"/>
              <a:buAutoNum type="alphaUcPeriod"/>
            </a:pPr>
            <a:r>
              <a:rPr lang="en-US" sz="3200" dirty="0" smtClean="0"/>
              <a:t>Falls</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Documenting in the EHR</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15</a:t>
            </a:fld>
            <a:endParaRPr lang="en-US" dirty="0"/>
          </a:p>
        </p:txBody>
      </p:sp>
      <p:sp>
        <p:nvSpPr>
          <p:cNvPr id="4" name="Content Placeholder 3"/>
          <p:cNvSpPr>
            <a:spLocks noGrp="1"/>
          </p:cNvSpPr>
          <p:nvPr>
            <p:ph sz="quarter" idx="1"/>
          </p:nvPr>
        </p:nvSpPr>
        <p:spPr/>
        <p:txBody>
          <a:bodyPr>
            <a:normAutofit/>
          </a:bodyPr>
          <a:lstStyle/>
          <a:p>
            <a:pPr>
              <a:buNone/>
            </a:pPr>
            <a:r>
              <a:rPr lang="en-US" b="1" i="1" dirty="0" smtClean="0"/>
              <a:t>Documentation Basics</a:t>
            </a:r>
          </a:p>
          <a:p>
            <a:pPr>
              <a:buNone/>
            </a:pPr>
            <a:endParaRPr lang="en-US" sz="1000" b="1" i="1" dirty="0" smtClean="0"/>
          </a:p>
          <a:p>
            <a:r>
              <a:rPr lang="en-US" dirty="0" smtClean="0"/>
              <a:t>Computers &amp; Accessories</a:t>
            </a:r>
          </a:p>
          <a:p>
            <a:pPr lvl="1"/>
            <a:r>
              <a:rPr lang="en-US" dirty="0" smtClean="0"/>
              <a:t>Hardwired/Wireless</a:t>
            </a:r>
          </a:p>
          <a:p>
            <a:pPr lvl="1"/>
            <a:r>
              <a:rPr lang="en-US" dirty="0" smtClean="0"/>
              <a:t>Laptops/Handheld</a:t>
            </a:r>
          </a:p>
          <a:p>
            <a:pPr lvl="1">
              <a:buNone/>
            </a:pPr>
            <a:endParaRPr lang="en-US" dirty="0" smtClean="0"/>
          </a:p>
          <a:p>
            <a:r>
              <a:rPr lang="en-US" dirty="0" smtClean="0"/>
              <a:t>Software &amp; Programs</a:t>
            </a:r>
          </a:p>
          <a:p>
            <a:pPr>
              <a:buNone/>
            </a:pPr>
            <a:endParaRPr lang="en-US" dirty="0" smtClean="0"/>
          </a:p>
          <a:p>
            <a:r>
              <a:rPr lang="en-US" dirty="0" smtClean="0"/>
              <a:t>User Name &amp; Password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Entering Documentation into the EHR</a:t>
            </a:r>
            <a:endParaRPr lang="en-US" sz="3200" b="1" dirty="0"/>
          </a:p>
        </p:txBody>
      </p:sp>
      <p:sp>
        <p:nvSpPr>
          <p:cNvPr id="3" name="Content Placeholder 2"/>
          <p:cNvSpPr>
            <a:spLocks noGrp="1"/>
          </p:cNvSpPr>
          <p:nvPr>
            <p:ph sz="quarter" idx="1"/>
          </p:nvPr>
        </p:nvSpPr>
        <p:spPr/>
        <p:txBody>
          <a:bodyPr/>
          <a:lstStyle/>
          <a:p>
            <a:r>
              <a:rPr lang="en-US" b="1" i="1" dirty="0" smtClean="0"/>
              <a:t>Text Boxes </a:t>
            </a:r>
            <a:r>
              <a:rPr lang="en-US" dirty="0" smtClean="0"/>
              <a:t>&amp; </a:t>
            </a:r>
            <a:r>
              <a:rPr lang="en-US" b="1" i="1" dirty="0" smtClean="0"/>
              <a:t>Text Fields </a:t>
            </a:r>
            <a:r>
              <a:rPr lang="en-US" dirty="0" smtClean="0"/>
              <a:t>are used to enter typed information into a document.</a:t>
            </a:r>
          </a:p>
          <a:p>
            <a:endParaRPr lang="en-US" dirty="0" smtClean="0"/>
          </a:p>
          <a:p>
            <a:endParaRPr lang="en-US" dirty="0" smtClean="0"/>
          </a:p>
          <a:p>
            <a:endParaRPr lang="en-US" dirty="0" smtClean="0"/>
          </a:p>
          <a:p>
            <a:endParaRPr lang="en-US" dirty="0" smtClean="0"/>
          </a:p>
          <a:p>
            <a:r>
              <a:rPr lang="en-US" dirty="0" smtClean="0"/>
              <a:t>The area in a text box/field is limited to a specific number of characters.</a:t>
            </a:r>
          </a:p>
        </p:txBody>
      </p:sp>
      <p:pic>
        <p:nvPicPr>
          <p:cNvPr id="7170" name="Picture 2"/>
          <p:cNvPicPr>
            <a:picLocks noChangeAspect="1" noChangeArrowheads="1"/>
          </p:cNvPicPr>
          <p:nvPr/>
        </p:nvPicPr>
        <p:blipFill>
          <a:blip r:embed="rId3" cstate="print"/>
          <a:srcRect/>
          <a:stretch>
            <a:fillRect/>
          </a:stretch>
        </p:blipFill>
        <p:spPr bwMode="auto">
          <a:xfrm>
            <a:off x="3556000" y="2514600"/>
            <a:ext cx="5250848" cy="2209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Entering Documentation into the EHR</a:t>
            </a:r>
            <a:endParaRPr lang="en-US" sz="3200" b="1" dirty="0"/>
          </a:p>
        </p:txBody>
      </p:sp>
      <p:sp>
        <p:nvSpPr>
          <p:cNvPr id="3" name="Content Placeholder 2"/>
          <p:cNvSpPr>
            <a:spLocks noGrp="1"/>
          </p:cNvSpPr>
          <p:nvPr>
            <p:ph sz="quarter" idx="1"/>
          </p:nvPr>
        </p:nvSpPr>
        <p:spPr/>
        <p:txBody>
          <a:bodyPr/>
          <a:lstStyle/>
          <a:p>
            <a:r>
              <a:rPr lang="en-US" b="1" i="1" dirty="0" smtClean="0"/>
              <a:t>Drop Down Menu &amp; List Box </a:t>
            </a:r>
            <a:r>
              <a:rPr lang="en-US" dirty="0" smtClean="0"/>
              <a:t>– List of choices that can be activated when selected.</a:t>
            </a:r>
          </a:p>
          <a:p>
            <a:endParaRPr lang="en-US" dirty="0" smtClean="0"/>
          </a:p>
          <a:p>
            <a:endParaRPr lang="en-US" dirty="0" smtClean="0"/>
          </a:p>
          <a:p>
            <a:endParaRPr lang="en-US" dirty="0"/>
          </a:p>
        </p:txBody>
      </p:sp>
      <p:pic>
        <p:nvPicPr>
          <p:cNvPr id="8195" name="Picture 3"/>
          <p:cNvPicPr>
            <a:picLocks noChangeAspect="1" noChangeArrowheads="1"/>
          </p:cNvPicPr>
          <p:nvPr/>
        </p:nvPicPr>
        <p:blipFill>
          <a:blip r:embed="rId3" cstate="print"/>
          <a:srcRect/>
          <a:stretch>
            <a:fillRect/>
          </a:stretch>
        </p:blipFill>
        <p:spPr bwMode="auto">
          <a:xfrm>
            <a:off x="3048000" y="2971800"/>
            <a:ext cx="6525845" cy="263177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Entering Documentation into the EHR</a:t>
            </a:r>
            <a:endParaRPr lang="en-US" sz="3200" dirty="0"/>
          </a:p>
        </p:txBody>
      </p:sp>
      <p:sp>
        <p:nvSpPr>
          <p:cNvPr id="3" name="Content Placeholder 2"/>
          <p:cNvSpPr>
            <a:spLocks noGrp="1"/>
          </p:cNvSpPr>
          <p:nvPr>
            <p:ph sz="quarter" idx="1"/>
          </p:nvPr>
        </p:nvSpPr>
        <p:spPr/>
        <p:txBody>
          <a:bodyPr/>
          <a:lstStyle/>
          <a:p>
            <a:pPr>
              <a:buNone/>
            </a:pPr>
            <a:r>
              <a:rPr lang="en-US" dirty="0" smtClean="0"/>
              <a:t>Documentation can be made by selecting a </a:t>
            </a:r>
            <a:r>
              <a:rPr lang="en-US" b="1" i="1" dirty="0" smtClean="0"/>
              <a:t>radio button </a:t>
            </a:r>
            <a:r>
              <a:rPr lang="en-US" dirty="0" smtClean="0"/>
              <a:t>(circle) or </a:t>
            </a:r>
            <a:r>
              <a:rPr lang="en-US" b="1" i="1" dirty="0" smtClean="0"/>
              <a:t>check box </a:t>
            </a:r>
            <a:r>
              <a:rPr lang="en-US" dirty="0" smtClean="0"/>
              <a:t>(square) that is associated with a list of choices. </a:t>
            </a:r>
            <a:endParaRPr lang="en-US" dirty="0"/>
          </a:p>
        </p:txBody>
      </p:sp>
      <p:pic>
        <p:nvPicPr>
          <p:cNvPr id="9218" name="Picture 2"/>
          <p:cNvPicPr>
            <a:picLocks noChangeAspect="1" noChangeArrowheads="1"/>
          </p:cNvPicPr>
          <p:nvPr/>
        </p:nvPicPr>
        <p:blipFill>
          <a:blip r:embed="rId3" cstate="print"/>
          <a:srcRect/>
          <a:stretch>
            <a:fillRect/>
          </a:stretch>
        </p:blipFill>
        <p:spPr bwMode="auto">
          <a:xfrm>
            <a:off x="5689600" y="3505200"/>
            <a:ext cx="5679440" cy="1981200"/>
          </a:xfrm>
          <a:prstGeom prst="rect">
            <a:avLst/>
          </a:prstGeom>
          <a:noFill/>
          <a:ln w="9525">
            <a:noFill/>
            <a:miter lim="800000"/>
            <a:headEnd/>
            <a:tailEnd/>
          </a:ln>
        </p:spPr>
      </p:pic>
      <p:pic>
        <p:nvPicPr>
          <p:cNvPr id="9219" name="Picture 3"/>
          <p:cNvPicPr>
            <a:picLocks noChangeAspect="1" noChangeArrowheads="1"/>
          </p:cNvPicPr>
          <p:nvPr/>
        </p:nvPicPr>
        <p:blipFill>
          <a:blip r:embed="rId4" cstate="print"/>
          <a:srcRect/>
          <a:stretch>
            <a:fillRect/>
          </a:stretch>
        </p:blipFill>
        <p:spPr bwMode="auto">
          <a:xfrm>
            <a:off x="914400" y="3527618"/>
            <a:ext cx="3636304" cy="1958782"/>
          </a:xfrm>
          <a:prstGeom prst="rect">
            <a:avLst/>
          </a:prstGeom>
          <a:noFill/>
          <a:ln w="9525">
            <a:noFill/>
            <a:miter lim="800000"/>
            <a:headEnd/>
            <a:tailEnd/>
          </a:ln>
        </p:spPr>
      </p:pic>
      <p:sp>
        <p:nvSpPr>
          <p:cNvPr id="6" name="TextBox 5"/>
          <p:cNvSpPr txBox="1"/>
          <p:nvPr/>
        </p:nvSpPr>
        <p:spPr>
          <a:xfrm>
            <a:off x="1727200" y="5562600"/>
            <a:ext cx="2032000" cy="381000"/>
          </a:xfrm>
          <a:prstGeom prst="rect">
            <a:avLst/>
          </a:prstGeom>
          <a:noFill/>
        </p:spPr>
        <p:txBody>
          <a:bodyPr wrap="square" rtlCol="0">
            <a:spAutoFit/>
          </a:bodyPr>
          <a:lstStyle/>
          <a:p>
            <a:r>
              <a:rPr lang="en-US" b="1" dirty="0" smtClean="0"/>
              <a:t>Radio Button</a:t>
            </a:r>
            <a:endParaRPr lang="en-US" b="1" dirty="0"/>
          </a:p>
        </p:txBody>
      </p:sp>
      <p:sp>
        <p:nvSpPr>
          <p:cNvPr id="7" name="TextBox 6"/>
          <p:cNvSpPr txBox="1"/>
          <p:nvPr/>
        </p:nvSpPr>
        <p:spPr>
          <a:xfrm>
            <a:off x="7416800" y="5638800"/>
            <a:ext cx="1625600" cy="369332"/>
          </a:xfrm>
          <a:prstGeom prst="rect">
            <a:avLst/>
          </a:prstGeom>
          <a:noFill/>
        </p:spPr>
        <p:txBody>
          <a:bodyPr wrap="square" rtlCol="0">
            <a:spAutoFit/>
          </a:bodyPr>
          <a:lstStyle/>
          <a:p>
            <a:r>
              <a:rPr lang="en-US" b="1" dirty="0" smtClean="0"/>
              <a:t>Check Box</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Completing Documentation</a:t>
            </a:r>
            <a:endParaRPr lang="en-US" sz="3200" b="1" dirty="0"/>
          </a:p>
        </p:txBody>
      </p:sp>
      <p:sp>
        <p:nvSpPr>
          <p:cNvPr id="3" name="Content Placeholder 2"/>
          <p:cNvSpPr>
            <a:spLocks noGrp="1"/>
          </p:cNvSpPr>
          <p:nvPr>
            <p:ph sz="quarter" idx="1"/>
          </p:nvPr>
        </p:nvSpPr>
        <p:spPr>
          <a:xfrm>
            <a:off x="812800" y="1752600"/>
            <a:ext cx="10871200" cy="4495800"/>
          </a:xfrm>
        </p:spPr>
        <p:txBody>
          <a:bodyPr>
            <a:normAutofit fontScale="92500" lnSpcReduction="10000"/>
          </a:bodyPr>
          <a:lstStyle/>
          <a:p>
            <a:pPr>
              <a:buNone/>
            </a:pPr>
            <a:r>
              <a:rPr lang="en-US" sz="3300" dirty="0" smtClean="0"/>
              <a:t>Documentation entries </a:t>
            </a:r>
            <a:r>
              <a:rPr lang="en-US" sz="3300" i="1" dirty="0" smtClean="0"/>
              <a:t>must be saved </a:t>
            </a:r>
            <a:r>
              <a:rPr lang="en-US" sz="3300" dirty="0" smtClean="0"/>
              <a:t>once completed. There are many different icons associated with saving information.</a:t>
            </a:r>
          </a:p>
          <a:p>
            <a:pPr>
              <a:buNone/>
            </a:pPr>
            <a:endParaRPr lang="en-US" sz="3300" dirty="0" smtClean="0"/>
          </a:p>
          <a:p>
            <a:pPr>
              <a:buNone/>
            </a:pPr>
            <a:endParaRPr lang="en-US" sz="3300" dirty="0" smtClean="0"/>
          </a:p>
          <a:p>
            <a:pPr>
              <a:buNone/>
            </a:pPr>
            <a:endParaRPr lang="en-US" sz="3300" dirty="0" smtClean="0"/>
          </a:p>
          <a:p>
            <a:pPr>
              <a:buNone/>
            </a:pPr>
            <a:endParaRPr lang="en-US" sz="3300" dirty="0" smtClean="0"/>
          </a:p>
          <a:p>
            <a:endParaRPr lang="en-US" sz="3300" dirty="0" smtClean="0"/>
          </a:p>
          <a:p>
            <a:r>
              <a:rPr lang="en-US" sz="3300" dirty="0" smtClean="0"/>
              <a:t>Saving the documentation entry records the name of the individual that is associated with the log-in user name.</a:t>
            </a:r>
          </a:p>
          <a:p>
            <a:pPr>
              <a:buNone/>
            </a:pPr>
            <a:endParaRPr lang="en-US" dirty="0" smtClean="0"/>
          </a:p>
          <a:p>
            <a:pPr>
              <a:buNone/>
            </a:pPr>
            <a:endParaRPr lang="en-US" dirty="0"/>
          </a:p>
        </p:txBody>
      </p:sp>
      <p:pic>
        <p:nvPicPr>
          <p:cNvPr id="10243" name="Picture 3"/>
          <p:cNvPicPr>
            <a:picLocks noChangeAspect="1" noChangeArrowheads="1"/>
          </p:cNvPicPr>
          <p:nvPr/>
        </p:nvPicPr>
        <p:blipFill>
          <a:blip r:embed="rId3" cstate="print"/>
          <a:srcRect/>
          <a:stretch>
            <a:fillRect/>
          </a:stretch>
        </p:blipFill>
        <p:spPr bwMode="auto">
          <a:xfrm>
            <a:off x="1828800" y="2971800"/>
            <a:ext cx="1828800" cy="1424866"/>
          </a:xfrm>
          <a:prstGeom prst="rect">
            <a:avLst/>
          </a:prstGeom>
          <a:noFill/>
          <a:ln w="9525">
            <a:noFill/>
            <a:miter lim="800000"/>
            <a:headEnd/>
            <a:tailEnd/>
          </a:ln>
        </p:spPr>
      </p:pic>
      <p:pic>
        <p:nvPicPr>
          <p:cNvPr id="10244" name="Picture 4"/>
          <p:cNvPicPr>
            <a:picLocks noChangeAspect="1" noChangeArrowheads="1"/>
          </p:cNvPicPr>
          <p:nvPr/>
        </p:nvPicPr>
        <p:blipFill>
          <a:blip r:embed="rId4" cstate="print"/>
          <a:srcRect/>
          <a:stretch>
            <a:fillRect/>
          </a:stretch>
        </p:blipFill>
        <p:spPr bwMode="auto">
          <a:xfrm>
            <a:off x="4267200" y="3276604"/>
            <a:ext cx="2641600" cy="616373"/>
          </a:xfrm>
          <a:prstGeom prst="rect">
            <a:avLst/>
          </a:prstGeom>
          <a:noFill/>
          <a:ln w="9525">
            <a:noFill/>
            <a:miter lim="800000"/>
            <a:headEnd/>
            <a:tailEnd/>
          </a:ln>
        </p:spPr>
      </p:pic>
      <p:pic>
        <p:nvPicPr>
          <p:cNvPr id="10245" name="Picture 5"/>
          <p:cNvPicPr>
            <a:picLocks noChangeAspect="1" noChangeArrowheads="1"/>
          </p:cNvPicPr>
          <p:nvPr/>
        </p:nvPicPr>
        <p:blipFill>
          <a:blip r:embed="rId5" cstate="print"/>
          <a:srcRect/>
          <a:stretch>
            <a:fillRect/>
          </a:stretch>
        </p:blipFill>
        <p:spPr bwMode="auto">
          <a:xfrm>
            <a:off x="7924800" y="2895606"/>
            <a:ext cx="2032000" cy="151045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Introduction</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2</a:t>
            </a:fld>
            <a:endParaRPr lang="en-US" dirty="0"/>
          </a:p>
        </p:txBody>
      </p:sp>
      <p:sp>
        <p:nvSpPr>
          <p:cNvPr id="3" name="Content Placeholder 2"/>
          <p:cNvSpPr>
            <a:spLocks noGrp="1"/>
          </p:cNvSpPr>
          <p:nvPr>
            <p:ph sz="quarter" idx="1"/>
          </p:nvPr>
        </p:nvSpPr>
        <p:spPr>
          <a:xfrm>
            <a:off x="816864" y="1692322"/>
            <a:ext cx="10871200" cy="4840406"/>
          </a:xfrm>
        </p:spPr>
        <p:txBody>
          <a:bodyPr>
            <a:normAutofit fontScale="25000" lnSpcReduction="20000"/>
          </a:bodyPr>
          <a:lstStyle/>
          <a:p>
            <a:pPr>
              <a:buNone/>
            </a:pPr>
            <a:r>
              <a:rPr lang="en-US" sz="11200" b="1" i="1" dirty="0" smtClean="0"/>
              <a:t>Healthcare D</a:t>
            </a:r>
            <a:r>
              <a:rPr lang="en-US" sz="11200" b="1" i="1" dirty="0" smtClean="0">
                <a:solidFill>
                  <a:schemeClr val="tx1"/>
                </a:solidFill>
              </a:rPr>
              <a:t>ocumentation</a:t>
            </a:r>
            <a:r>
              <a:rPr lang="en-US" sz="11200" dirty="0" smtClean="0">
                <a:solidFill>
                  <a:schemeClr val="tx1"/>
                </a:solidFill>
              </a:rPr>
              <a:t> </a:t>
            </a:r>
            <a:endParaRPr lang="en-US" sz="11200" dirty="0" smtClean="0"/>
          </a:p>
          <a:p>
            <a:r>
              <a:rPr lang="en-US" sz="11200" dirty="0" smtClean="0"/>
              <a:t>Material that provides official information or evidence or that serves as a medical record</a:t>
            </a:r>
          </a:p>
          <a:p>
            <a:r>
              <a:rPr lang="en-US" sz="11200" dirty="0" smtClean="0"/>
              <a:t>Communication of patient information and patient care</a:t>
            </a:r>
          </a:p>
          <a:p>
            <a:pPr>
              <a:buNone/>
            </a:pPr>
            <a:endParaRPr lang="en-US" sz="6400" dirty="0" smtClean="0">
              <a:solidFill>
                <a:schemeClr val="tx1"/>
              </a:solidFill>
            </a:endParaRPr>
          </a:p>
          <a:p>
            <a:pPr>
              <a:buNone/>
            </a:pPr>
            <a:r>
              <a:rPr lang="en-US" sz="11200" b="1" i="1" dirty="0" smtClean="0"/>
              <a:t>Electronic Healthcare Documentation</a:t>
            </a:r>
          </a:p>
          <a:p>
            <a:r>
              <a:rPr lang="en-US" sz="11200" dirty="0" smtClean="0"/>
              <a:t>Computerized</a:t>
            </a:r>
          </a:p>
          <a:p>
            <a:r>
              <a:rPr lang="en-US" sz="11200" dirty="0" smtClean="0"/>
              <a:t>Increases safe patient care</a:t>
            </a:r>
          </a:p>
          <a:p>
            <a:pPr lvl="1"/>
            <a:r>
              <a:rPr lang="en-US" sz="11200" dirty="0" smtClean="0"/>
              <a:t>Eliminates handwriting discrepancies</a:t>
            </a:r>
          </a:p>
          <a:p>
            <a:pPr lvl="1"/>
            <a:r>
              <a:rPr lang="en-US" sz="11200" dirty="0" smtClean="0"/>
              <a:t>Provides better organization of information </a:t>
            </a:r>
          </a:p>
          <a:p>
            <a:pPr lvl="1"/>
            <a:r>
              <a:rPr lang="en-US" sz="11200" dirty="0" smtClean="0"/>
              <a:t>Provides decision support for ordering medications and treatments</a:t>
            </a:r>
          </a:p>
          <a:p>
            <a:pPr lvl="1"/>
            <a:r>
              <a:rPr lang="en-US" sz="11200" dirty="0" smtClean="0"/>
              <a:t>Data collection to help identify best practices</a:t>
            </a:r>
          </a:p>
          <a:p>
            <a:pPr lvl="1"/>
            <a:endParaRPr lang="en-US" sz="6400" dirty="0" smtClean="0"/>
          </a:p>
          <a:p>
            <a:endParaRPr lang="en-US" sz="7000" dirty="0" smtClean="0">
              <a:solidFill>
                <a:schemeClr val="tx1"/>
              </a:solidFill>
            </a:endParaRPr>
          </a:p>
          <a:p>
            <a:pPr>
              <a:buNone/>
            </a:pPr>
            <a:endParaRPr lang="en-US" dirty="0" smtClean="0">
              <a:solidFill>
                <a:schemeClr val="tx1"/>
              </a:solidFill>
            </a:endParaRPr>
          </a:p>
          <a:p>
            <a:pPr>
              <a:buNone/>
            </a:pPr>
            <a:endParaRPr lang="en-US" i="1" dirty="0" smtClean="0">
              <a:solidFill>
                <a:schemeClr val="tx1"/>
              </a:solidFill>
            </a:endParaRPr>
          </a:p>
          <a:p>
            <a:pPr>
              <a:buNone/>
            </a:pPr>
            <a:r>
              <a:rPr lang="en-US" i="1" dirty="0" smtClean="0">
                <a:solidFill>
                  <a:schemeClr val="tx1"/>
                </a:solidFill>
              </a:rPr>
              <a:t> </a:t>
            </a:r>
          </a:p>
        </p:txBody>
      </p:sp>
      <p:pic>
        <p:nvPicPr>
          <p:cNvPr id="5" name="Picture 4" descr="click on the touch screen..."/>
          <p:cNvPicPr>
            <a:picLocks noChangeAspect="1"/>
          </p:cNvPicPr>
          <p:nvPr/>
        </p:nvPicPr>
        <p:blipFill>
          <a:blip r:embed="rId3"/>
          <a:stretch>
            <a:fillRect/>
          </a:stretch>
        </p:blipFill>
        <p:spPr>
          <a:xfrm>
            <a:off x="9872984" y="3606812"/>
            <a:ext cx="1600521" cy="125698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20</a:t>
            </a:fld>
            <a:endParaRPr lang="en-US" dirty="0"/>
          </a:p>
        </p:txBody>
      </p:sp>
      <p:sp>
        <p:nvSpPr>
          <p:cNvPr id="4" name="Content Placeholder 3"/>
          <p:cNvSpPr>
            <a:spLocks noGrp="1"/>
          </p:cNvSpPr>
          <p:nvPr>
            <p:ph sz="quarter" idx="1"/>
          </p:nvPr>
        </p:nvSpPr>
        <p:spPr/>
        <p:txBody>
          <a:bodyPr/>
          <a:lstStyle/>
          <a:p>
            <a:pPr>
              <a:buNone/>
            </a:pPr>
            <a:r>
              <a:rPr lang="en-US" sz="3200" b="1" i="1" dirty="0" smtClean="0"/>
              <a:t>Various types of computer documentation are dependent upon:</a:t>
            </a:r>
          </a:p>
          <a:p>
            <a:pPr>
              <a:buNone/>
            </a:pPr>
            <a:endParaRPr lang="en-US" sz="1000" i="1" dirty="0" smtClean="0"/>
          </a:p>
          <a:p>
            <a:pPr marL="1108710" lvl="2" indent="-514350">
              <a:buFont typeface="+mj-lt"/>
              <a:buAutoNum type="alphaUcPeriod"/>
            </a:pPr>
            <a:r>
              <a:rPr lang="en-US" sz="3200" dirty="0" smtClean="0"/>
              <a:t>Type of computer used</a:t>
            </a:r>
          </a:p>
          <a:p>
            <a:pPr marL="1108710" lvl="2" indent="-514350">
              <a:buFont typeface="+mj-lt"/>
              <a:buAutoNum type="alphaUcPeriod"/>
            </a:pPr>
            <a:r>
              <a:rPr lang="en-US" sz="3200" dirty="0" smtClean="0"/>
              <a:t>Software / Program</a:t>
            </a:r>
          </a:p>
          <a:p>
            <a:pPr marL="1108710" lvl="2" indent="-514350">
              <a:buFont typeface="+mj-lt"/>
              <a:buAutoNum type="alphaUcPeriod"/>
            </a:pPr>
            <a:r>
              <a:rPr lang="en-US" sz="3200" dirty="0" smtClean="0"/>
              <a:t>User permissions</a:t>
            </a:r>
          </a:p>
          <a:p>
            <a:pPr marL="1108710" lvl="2" indent="-514350">
              <a:buFont typeface="+mj-lt"/>
              <a:buAutoNum type="alphaUcPeriod"/>
            </a:pPr>
            <a:r>
              <a:rPr lang="en-US" sz="3200" dirty="0" smtClean="0"/>
              <a:t>All of the above</a:t>
            </a:r>
          </a:p>
          <a:p>
            <a:pPr marL="514350" indent="-514350">
              <a:buFont typeface="+mj-lt"/>
              <a:buAutoNum type="alphaUcPeriod"/>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21</a:t>
            </a:fld>
            <a:endParaRPr lang="en-US" dirty="0"/>
          </a:p>
        </p:txBody>
      </p:sp>
      <p:sp>
        <p:nvSpPr>
          <p:cNvPr id="4" name="Content Placeholder 3"/>
          <p:cNvSpPr>
            <a:spLocks noGrp="1"/>
          </p:cNvSpPr>
          <p:nvPr>
            <p:ph sz="quarter" idx="1"/>
          </p:nvPr>
        </p:nvSpPr>
        <p:spPr/>
        <p:txBody>
          <a:bodyPr/>
          <a:lstStyle/>
          <a:p>
            <a:pPr>
              <a:buNone/>
            </a:pPr>
            <a:r>
              <a:rPr lang="en-US" sz="3200" b="1" i="1" dirty="0" smtClean="0"/>
              <a:t>Some computer charting entries include:</a:t>
            </a:r>
          </a:p>
          <a:p>
            <a:pPr>
              <a:buNone/>
            </a:pPr>
            <a:endParaRPr lang="en-US" sz="1000" i="1" dirty="0" smtClean="0"/>
          </a:p>
          <a:p>
            <a:pPr marL="1108710" lvl="2" indent="-514350">
              <a:buFont typeface="+mj-lt"/>
              <a:buAutoNum type="alphaUcPeriod"/>
            </a:pPr>
            <a:r>
              <a:rPr lang="en-US" sz="3200" dirty="0" smtClean="0"/>
              <a:t>Text boxes and text fields</a:t>
            </a:r>
          </a:p>
          <a:p>
            <a:pPr marL="1108710" lvl="2" indent="-514350">
              <a:buFont typeface="+mj-lt"/>
              <a:buAutoNum type="alphaUcPeriod"/>
            </a:pPr>
            <a:r>
              <a:rPr lang="en-US" sz="3200" dirty="0" smtClean="0"/>
              <a:t>Check boxes and radio buttons</a:t>
            </a:r>
          </a:p>
          <a:p>
            <a:pPr marL="1108710" lvl="2" indent="-514350">
              <a:buFont typeface="+mj-lt"/>
              <a:buAutoNum type="alphaUcPeriod"/>
            </a:pPr>
            <a:r>
              <a:rPr lang="en-US" sz="3200" dirty="0" smtClean="0"/>
              <a:t>Drop down menus</a:t>
            </a:r>
          </a:p>
          <a:p>
            <a:pPr marL="1108710" lvl="2" indent="-514350">
              <a:buFont typeface="+mj-lt"/>
              <a:buAutoNum type="alphaUcPeriod"/>
            </a:pPr>
            <a:r>
              <a:rPr lang="en-US" sz="3200" dirty="0" smtClean="0"/>
              <a:t>Save icons</a:t>
            </a:r>
          </a:p>
          <a:p>
            <a:pPr marL="1108710" lvl="2" indent="-514350">
              <a:buFont typeface="+mj-lt"/>
              <a:buAutoNum type="alphaUcPeriod"/>
            </a:pPr>
            <a:r>
              <a:rPr lang="en-US" sz="3200" dirty="0" smtClean="0"/>
              <a:t>All of the above</a:t>
            </a:r>
          </a:p>
          <a:p>
            <a:pPr marL="514350" indent="-514350">
              <a:buFont typeface="+mj-lt"/>
              <a:buAutoNum type="alphaUcPeriod"/>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Increased Safety with EHR Documentation </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22</a:t>
            </a:fld>
            <a:endParaRPr lang="en-US" dirty="0"/>
          </a:p>
        </p:txBody>
      </p:sp>
      <p:sp>
        <p:nvSpPr>
          <p:cNvPr id="3" name="Content Placeholder 2"/>
          <p:cNvSpPr>
            <a:spLocks noGrp="1"/>
          </p:cNvSpPr>
          <p:nvPr>
            <p:ph sz="quarter" idx="1"/>
          </p:nvPr>
        </p:nvSpPr>
        <p:spPr/>
        <p:txBody>
          <a:bodyPr>
            <a:normAutofit/>
          </a:bodyPr>
          <a:lstStyle/>
          <a:p>
            <a:pPr>
              <a:buNone/>
            </a:pPr>
            <a:r>
              <a:rPr lang="en-US" sz="2800" b="1" i="1" dirty="0" smtClean="0"/>
              <a:t>EHR Identifies Abnormal Values </a:t>
            </a:r>
            <a:endParaRPr lang="en-US" sz="2800" i="1" dirty="0" smtClean="0"/>
          </a:p>
          <a:p>
            <a:r>
              <a:rPr lang="en-US" sz="2800" dirty="0" smtClean="0"/>
              <a:t>Information entered into the EHR that is out of the normal range will flag in red or with an alert symbol to help the caregiver identify problems to report to the RN or provider</a:t>
            </a:r>
          </a:p>
          <a:p>
            <a:endParaRPr lang="en-US" sz="2000" b="1" dirty="0" smtClean="0"/>
          </a:p>
          <a:p>
            <a:pPr lvl="1"/>
            <a:r>
              <a:rPr lang="en-US" sz="2500" dirty="0" smtClean="0"/>
              <a:t>V</a:t>
            </a:r>
            <a:r>
              <a:rPr lang="en-US" sz="2500" dirty="0" smtClean="0">
                <a:solidFill>
                  <a:schemeClr val="tx1"/>
                </a:solidFill>
              </a:rPr>
              <a:t>ital Signs (BP, Temp, Pulse, </a:t>
            </a:r>
            <a:r>
              <a:rPr lang="en-US" sz="2500" dirty="0" err="1" smtClean="0">
                <a:solidFill>
                  <a:schemeClr val="tx1"/>
                </a:solidFill>
              </a:rPr>
              <a:t>Resp</a:t>
            </a:r>
            <a:r>
              <a:rPr lang="en-US" sz="2200" dirty="0" smtClean="0">
                <a:solidFill>
                  <a:schemeClr val="tx1"/>
                </a:solidFill>
              </a:rPr>
              <a:t>, Oxygenation levels)</a:t>
            </a:r>
          </a:p>
          <a:p>
            <a:pPr lvl="1"/>
            <a:r>
              <a:rPr lang="en-US" sz="2500" dirty="0" smtClean="0"/>
              <a:t>Height and Weight (EHR converts pounds to kilograms)</a:t>
            </a:r>
          </a:p>
          <a:p>
            <a:pPr lvl="1"/>
            <a:r>
              <a:rPr lang="en-US" sz="2500" dirty="0" smtClean="0">
                <a:solidFill>
                  <a:schemeClr val="tx1"/>
                </a:solidFill>
              </a:rPr>
              <a:t>Blood Sugars and other lab values</a:t>
            </a:r>
          </a:p>
          <a:p>
            <a:pPr lvl="1"/>
            <a:r>
              <a:rPr lang="en-US" sz="2500" dirty="0" smtClean="0"/>
              <a:t>Medication doses that are out of range</a:t>
            </a:r>
            <a:endParaRPr lang="en-US" sz="2500" dirty="0" smtClean="0">
              <a:solidFill>
                <a:schemeClr val="tx1"/>
              </a:solidFill>
            </a:endParaRPr>
          </a:p>
        </p:txBody>
      </p:sp>
    </p:spTree>
    <p:extLst>
      <p:ext uri="{BB962C8B-B14F-4D97-AF65-F5344CB8AC3E}">
        <p14:creationId xmlns:p14="http://schemas.microsoft.com/office/powerpoint/2010/main" val="615090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Increased Safety with EHR Documentation </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23</a:t>
            </a:fld>
            <a:endParaRPr lang="en-US" dirty="0"/>
          </a:p>
        </p:txBody>
      </p:sp>
      <p:sp>
        <p:nvSpPr>
          <p:cNvPr id="3" name="Content Placeholder 2"/>
          <p:cNvSpPr>
            <a:spLocks noGrp="1"/>
          </p:cNvSpPr>
          <p:nvPr>
            <p:ph sz="quarter" idx="1"/>
          </p:nvPr>
        </p:nvSpPr>
        <p:spPr/>
        <p:txBody>
          <a:bodyPr>
            <a:normAutofit/>
          </a:bodyPr>
          <a:lstStyle/>
          <a:p>
            <a:pPr>
              <a:buNone/>
            </a:pPr>
            <a:r>
              <a:rPr lang="en-US" sz="2800" b="1" i="1" dirty="0" smtClean="0"/>
              <a:t>EHR Alerts </a:t>
            </a:r>
          </a:p>
          <a:p>
            <a:r>
              <a:rPr lang="en-US" sz="2800" dirty="0" smtClean="0"/>
              <a:t>Communicates provider ordered patient care tasks that are due or past due in order to provide the best care possible</a:t>
            </a:r>
          </a:p>
          <a:p>
            <a:pPr lvl="1"/>
            <a:endParaRPr lang="en-US" sz="2000" dirty="0" smtClean="0"/>
          </a:p>
          <a:p>
            <a:pPr lvl="1"/>
            <a:r>
              <a:rPr lang="en-US" sz="2500" dirty="0" smtClean="0"/>
              <a:t>Treatments – warm/cold therapy, dressing changes, skin care, etc</a:t>
            </a:r>
          </a:p>
          <a:p>
            <a:pPr lvl="1"/>
            <a:r>
              <a:rPr lang="en-US" sz="2500" dirty="0" smtClean="0"/>
              <a:t>Medications – allergies, times due/overdue, incorrect dosages etc.</a:t>
            </a:r>
          </a:p>
          <a:p>
            <a:pPr lvl="1"/>
            <a:r>
              <a:rPr lang="en-US" sz="2500" dirty="0" smtClean="0"/>
              <a:t>Activity related orders – HOB elevation, </a:t>
            </a:r>
            <a:r>
              <a:rPr lang="en-US" sz="2500" dirty="0" err="1" smtClean="0"/>
              <a:t>bedrest</a:t>
            </a:r>
            <a:r>
              <a:rPr lang="en-US" sz="2500" dirty="0" smtClean="0"/>
              <a:t>, ROM exercises, ambulation</a:t>
            </a:r>
          </a:p>
          <a:p>
            <a:pPr lvl="1"/>
            <a:r>
              <a:rPr lang="en-US" sz="2500" dirty="0" smtClean="0"/>
              <a:t>Monitoring – blood glucose, vital signs, oxygen</a:t>
            </a:r>
          </a:p>
          <a:p>
            <a:pPr lvl="1"/>
            <a:endParaRPr lang="en-US" sz="2500" dirty="0" smtClean="0"/>
          </a:p>
          <a:p>
            <a:endParaRPr lang="en-US" sz="2800" dirty="0" smtClean="0"/>
          </a:p>
        </p:txBody>
      </p:sp>
    </p:spTree>
    <p:extLst>
      <p:ext uri="{BB962C8B-B14F-4D97-AF65-F5344CB8AC3E}">
        <p14:creationId xmlns:p14="http://schemas.microsoft.com/office/powerpoint/2010/main" val="615090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33" y="473122"/>
            <a:ext cx="9875520" cy="548640"/>
          </a:xfrm>
        </p:spPr>
        <p:txBody>
          <a:bodyPr>
            <a:noAutofit/>
          </a:bodyPr>
          <a:lstStyle/>
          <a:p>
            <a:r>
              <a:rPr lang="en-US" sz="3200" b="1" dirty="0" smtClean="0"/>
              <a:t>EHR Best Practice</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24</a:t>
            </a:fld>
            <a:endParaRPr lang="en-US" dirty="0"/>
          </a:p>
        </p:txBody>
      </p:sp>
      <p:sp>
        <p:nvSpPr>
          <p:cNvPr id="3" name="Content Placeholder 2"/>
          <p:cNvSpPr>
            <a:spLocks noGrp="1"/>
          </p:cNvSpPr>
          <p:nvPr>
            <p:ph sz="quarter" idx="1"/>
          </p:nvPr>
        </p:nvSpPr>
        <p:spPr>
          <a:xfrm>
            <a:off x="853221" y="1685356"/>
            <a:ext cx="9872871" cy="4974523"/>
          </a:xfrm>
        </p:spPr>
        <p:txBody>
          <a:bodyPr>
            <a:normAutofit/>
          </a:bodyPr>
          <a:lstStyle/>
          <a:p>
            <a:pPr>
              <a:buNone/>
            </a:pPr>
            <a:r>
              <a:rPr lang="en-US" sz="2700" b="1" i="1" dirty="0" smtClean="0">
                <a:solidFill>
                  <a:schemeClr val="tx1"/>
                </a:solidFill>
              </a:rPr>
              <a:t>EHR Best Practices</a:t>
            </a:r>
          </a:p>
          <a:p>
            <a:r>
              <a:rPr lang="en-US" sz="2800" dirty="0" smtClean="0">
                <a:solidFill>
                  <a:schemeClr val="tx1"/>
                </a:solidFill>
              </a:rPr>
              <a:t>Document in </a:t>
            </a:r>
            <a:r>
              <a:rPr lang="en-US" sz="2800" i="1" dirty="0" smtClean="0">
                <a:solidFill>
                  <a:schemeClr val="tx1"/>
                </a:solidFill>
              </a:rPr>
              <a:t>real time</a:t>
            </a:r>
          </a:p>
          <a:p>
            <a:pPr lvl="1"/>
            <a:r>
              <a:rPr lang="en-US" sz="2400" dirty="0" smtClean="0">
                <a:solidFill>
                  <a:schemeClr val="tx1"/>
                </a:solidFill>
              </a:rPr>
              <a:t>Enter documentation as soon as possible after care is given</a:t>
            </a:r>
          </a:p>
          <a:p>
            <a:r>
              <a:rPr lang="en-US" sz="2800" dirty="0" smtClean="0"/>
              <a:t>Document clearly, truthfully, and succinctly</a:t>
            </a:r>
            <a:endParaRPr lang="en-US" sz="2800" dirty="0" smtClean="0">
              <a:solidFill>
                <a:schemeClr val="tx1"/>
              </a:solidFill>
            </a:endParaRPr>
          </a:p>
          <a:p>
            <a:r>
              <a:rPr lang="en-US" sz="2800" dirty="0" smtClean="0"/>
              <a:t>Document using your own personalized user name and password</a:t>
            </a:r>
          </a:p>
          <a:p>
            <a:r>
              <a:rPr lang="en-US" sz="2800" dirty="0" smtClean="0">
                <a:solidFill>
                  <a:schemeClr val="tx1"/>
                </a:solidFill>
              </a:rPr>
              <a:t>Always log off when you are finished documenting</a:t>
            </a:r>
          </a:p>
          <a:p>
            <a:pPr lvl="1"/>
            <a:r>
              <a:rPr lang="en-US" sz="2400" dirty="0" smtClean="0"/>
              <a:t>Never step away from the computer leaving yourself logged on</a:t>
            </a:r>
          </a:p>
          <a:p>
            <a:pPr lvl="1">
              <a:buNone/>
            </a:pPr>
            <a:endParaRPr lang="en-US" sz="2400" dirty="0" smtClean="0"/>
          </a:p>
          <a:p>
            <a:endParaRPr lang="en-US" sz="2000" dirty="0" smtClean="0"/>
          </a:p>
          <a:p>
            <a:pPr>
              <a:buNone/>
            </a:pPr>
            <a:endParaRPr lang="en-US" sz="2000" dirty="0">
              <a:solidFill>
                <a:schemeClr val="tx1"/>
              </a:solidFill>
            </a:endParaRPr>
          </a:p>
        </p:txBody>
      </p:sp>
    </p:spTree>
    <p:extLst>
      <p:ext uri="{BB962C8B-B14F-4D97-AF65-F5344CB8AC3E}">
        <p14:creationId xmlns:p14="http://schemas.microsoft.com/office/powerpoint/2010/main" val="2768622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b="1" dirty="0" smtClean="0"/>
              <a:t>Remember</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25</a:t>
            </a:fld>
            <a:endParaRPr lang="en-US" dirty="0"/>
          </a:p>
        </p:txBody>
      </p:sp>
      <p:sp>
        <p:nvSpPr>
          <p:cNvPr id="4" name="Content Placeholder 3"/>
          <p:cNvSpPr>
            <a:spLocks noGrp="1"/>
          </p:cNvSpPr>
          <p:nvPr>
            <p:ph sz="quarter" idx="1"/>
          </p:nvPr>
        </p:nvSpPr>
        <p:spPr/>
        <p:txBody>
          <a:bodyPr/>
          <a:lstStyle/>
          <a:p>
            <a:pPr lvl="1">
              <a:buNone/>
            </a:pPr>
            <a:endParaRPr lang="en-US" sz="3600" b="1" i="1" dirty="0" smtClean="0"/>
          </a:p>
          <a:p>
            <a:pPr lvl="1">
              <a:buNone/>
            </a:pPr>
            <a:r>
              <a:rPr lang="en-US" sz="4800" b="1" i="1" dirty="0" smtClean="0"/>
              <a:t>If it was NOT documented….</a:t>
            </a:r>
          </a:p>
          <a:p>
            <a:pPr lvl="1">
              <a:buNone/>
            </a:pPr>
            <a:endParaRPr lang="en-US" sz="4800" b="1" i="1" dirty="0" smtClean="0"/>
          </a:p>
          <a:p>
            <a:pPr lvl="1">
              <a:buNone/>
            </a:pPr>
            <a:r>
              <a:rPr lang="en-US" sz="4800" b="1" i="1" dirty="0" smtClean="0"/>
              <a:t>							it was NOT done!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26</a:t>
            </a:fld>
            <a:endParaRPr lang="en-US" dirty="0"/>
          </a:p>
        </p:txBody>
      </p:sp>
      <p:sp>
        <p:nvSpPr>
          <p:cNvPr id="4" name="Content Placeholder 3"/>
          <p:cNvSpPr>
            <a:spLocks noGrp="1"/>
          </p:cNvSpPr>
          <p:nvPr>
            <p:ph sz="quarter" idx="1"/>
          </p:nvPr>
        </p:nvSpPr>
        <p:spPr>
          <a:xfrm>
            <a:off x="816864" y="1950720"/>
            <a:ext cx="10871200" cy="4495800"/>
          </a:xfrm>
        </p:spPr>
        <p:txBody>
          <a:bodyPr/>
          <a:lstStyle/>
          <a:p>
            <a:pPr>
              <a:buNone/>
            </a:pPr>
            <a:r>
              <a:rPr lang="en-US" sz="3200" b="1" i="1" dirty="0" smtClean="0"/>
              <a:t>EHRs contribute to safer patient care by:</a:t>
            </a:r>
          </a:p>
          <a:p>
            <a:pPr>
              <a:buNone/>
            </a:pPr>
            <a:endParaRPr lang="en-US" sz="1000" dirty="0" smtClean="0"/>
          </a:p>
          <a:p>
            <a:pPr marL="1108710" lvl="2" indent="-514350">
              <a:buFont typeface="+mj-lt"/>
              <a:buAutoNum type="alphaUcPeriod"/>
            </a:pPr>
            <a:r>
              <a:rPr lang="en-US" sz="3200" dirty="0" smtClean="0"/>
              <a:t>Alerting caregivers to abnormal vital signs and lab values</a:t>
            </a:r>
          </a:p>
          <a:p>
            <a:pPr marL="1108710" lvl="2" indent="-514350">
              <a:buFont typeface="+mj-lt"/>
              <a:buAutoNum type="alphaUcPeriod"/>
            </a:pPr>
            <a:r>
              <a:rPr lang="en-US" sz="3200" dirty="0" smtClean="0"/>
              <a:t>Reminding caregivers when treatments are due or past due</a:t>
            </a:r>
          </a:p>
          <a:p>
            <a:pPr marL="1108710" lvl="2" indent="-514350">
              <a:buFont typeface="+mj-lt"/>
              <a:buAutoNum type="alphaUcPeriod"/>
            </a:pPr>
            <a:r>
              <a:rPr lang="en-US" sz="3200" dirty="0" smtClean="0"/>
              <a:t>Providing decision support for best practice</a:t>
            </a:r>
          </a:p>
          <a:p>
            <a:pPr marL="1108710" lvl="2" indent="-514350">
              <a:buFont typeface="+mj-lt"/>
              <a:buAutoNum type="alphaUcPeriod"/>
            </a:pPr>
            <a:r>
              <a:rPr lang="en-US" sz="3200" dirty="0" smtClean="0"/>
              <a:t>All of the above</a:t>
            </a:r>
          </a:p>
          <a:p>
            <a:pPr marL="514350" indent="-514350">
              <a:buFont typeface="+mj-lt"/>
              <a:buAutoNum type="alphaUcPeriod"/>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27</a:t>
            </a:fld>
            <a:endParaRPr lang="en-US" dirty="0"/>
          </a:p>
        </p:txBody>
      </p:sp>
      <p:sp>
        <p:nvSpPr>
          <p:cNvPr id="4" name="Content Placeholder 3"/>
          <p:cNvSpPr>
            <a:spLocks noGrp="1"/>
          </p:cNvSpPr>
          <p:nvPr>
            <p:ph sz="quarter" idx="1"/>
          </p:nvPr>
        </p:nvSpPr>
        <p:spPr>
          <a:xfrm>
            <a:off x="816864" y="1676400"/>
            <a:ext cx="10871200" cy="4495800"/>
          </a:xfrm>
        </p:spPr>
        <p:txBody>
          <a:bodyPr/>
          <a:lstStyle/>
          <a:p>
            <a:pPr>
              <a:buNone/>
            </a:pPr>
            <a:r>
              <a:rPr lang="en-US" sz="3200" b="1" i="1" dirty="0" smtClean="0"/>
              <a:t>Best practice includes:</a:t>
            </a:r>
          </a:p>
          <a:p>
            <a:pPr>
              <a:buNone/>
            </a:pPr>
            <a:endParaRPr lang="en-US" sz="1000" i="1" dirty="0" smtClean="0"/>
          </a:p>
          <a:p>
            <a:pPr marL="1108710" lvl="2" indent="-514350">
              <a:buFont typeface="+mj-lt"/>
              <a:buAutoNum type="alphaUcPeriod"/>
            </a:pPr>
            <a:r>
              <a:rPr lang="en-US" sz="3200" dirty="0" smtClean="0"/>
              <a:t>Leaving yourself logged onto the computer for convenience</a:t>
            </a:r>
          </a:p>
          <a:p>
            <a:pPr marL="1108710" lvl="2" indent="-514350">
              <a:buFont typeface="+mj-lt"/>
              <a:buAutoNum type="alphaUcPeriod"/>
            </a:pPr>
            <a:r>
              <a:rPr lang="en-US" sz="3200" dirty="0" smtClean="0"/>
              <a:t>Saving documentation for the end of the shift</a:t>
            </a:r>
          </a:p>
          <a:p>
            <a:pPr marL="1108710" lvl="2" indent="-514350">
              <a:buFont typeface="+mj-lt"/>
              <a:buAutoNum type="alphaUcPeriod"/>
            </a:pPr>
            <a:r>
              <a:rPr lang="en-US" sz="3200" dirty="0" smtClean="0"/>
              <a:t>Letting someone use your username and password because they forgot theirs</a:t>
            </a:r>
          </a:p>
          <a:p>
            <a:pPr marL="1108710" lvl="2" indent="-514350">
              <a:buFont typeface="+mj-lt"/>
              <a:buAutoNum type="alphaUcPeriod"/>
            </a:pPr>
            <a:r>
              <a:rPr lang="en-US" sz="3200" dirty="0" smtClean="0"/>
              <a:t>Documenting opinions</a:t>
            </a:r>
          </a:p>
          <a:p>
            <a:pPr marL="1108710" lvl="2" indent="-514350">
              <a:buFont typeface="+mj-lt"/>
              <a:buAutoNum type="alphaUcPeriod"/>
            </a:pPr>
            <a:r>
              <a:rPr lang="en-US" sz="3200" dirty="0" smtClean="0"/>
              <a:t>None of the above</a:t>
            </a:r>
            <a:endParaRPr lang="en-US"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28</a:t>
            </a:fld>
            <a:endParaRPr lang="en-US" dirty="0"/>
          </a:p>
        </p:txBody>
      </p:sp>
      <p:sp>
        <p:nvSpPr>
          <p:cNvPr id="4" name="Content Placeholder 3"/>
          <p:cNvSpPr>
            <a:spLocks noGrp="1"/>
          </p:cNvSpPr>
          <p:nvPr>
            <p:ph sz="quarter" idx="1"/>
          </p:nvPr>
        </p:nvSpPr>
        <p:spPr>
          <a:xfrm>
            <a:off x="816864" y="1676400"/>
            <a:ext cx="10871200" cy="4495800"/>
          </a:xfrm>
        </p:spPr>
        <p:txBody>
          <a:bodyPr/>
          <a:lstStyle/>
          <a:p>
            <a:pPr>
              <a:buNone/>
            </a:pPr>
            <a:r>
              <a:rPr lang="en-US" sz="3200" b="1" i="1" dirty="0" smtClean="0"/>
              <a:t>True or False: </a:t>
            </a:r>
          </a:p>
          <a:p>
            <a:pPr>
              <a:buNone/>
            </a:pPr>
            <a:r>
              <a:rPr lang="en-US" sz="3200" dirty="0" smtClean="0"/>
              <a:t>	</a:t>
            </a:r>
            <a:r>
              <a:rPr lang="en-US" sz="3200" i="1" dirty="0" smtClean="0"/>
              <a:t>If it was not documented, it was not done </a:t>
            </a:r>
            <a:r>
              <a:rPr lang="en-US" sz="3200" dirty="0" smtClean="0"/>
              <a:t>means that there is no proof that care was given.</a:t>
            </a:r>
          </a:p>
          <a:p>
            <a:pPr marL="1108710" lvl="2" indent="-514350">
              <a:buNone/>
            </a:pPr>
            <a:endParaRPr lang="en-US" sz="32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Summary</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29</a:t>
            </a:fld>
            <a:endParaRPr lang="en-US" dirty="0"/>
          </a:p>
        </p:txBody>
      </p:sp>
      <p:sp>
        <p:nvSpPr>
          <p:cNvPr id="3" name="Content Placeholder 2"/>
          <p:cNvSpPr>
            <a:spLocks noGrp="1"/>
          </p:cNvSpPr>
          <p:nvPr>
            <p:ph sz="quarter" idx="1"/>
          </p:nvPr>
        </p:nvSpPr>
        <p:spPr>
          <a:xfrm>
            <a:off x="816864" y="1656525"/>
            <a:ext cx="10871200" cy="5201477"/>
          </a:xfrm>
        </p:spPr>
        <p:txBody>
          <a:bodyPr>
            <a:normAutofit lnSpcReduction="10000"/>
          </a:bodyPr>
          <a:lstStyle/>
          <a:p>
            <a:pPr marL="45720" indent="0">
              <a:buNone/>
            </a:pPr>
            <a:r>
              <a:rPr lang="en-US" sz="3500" b="1" i="1" dirty="0" smtClean="0"/>
              <a:t>You have learned about:</a:t>
            </a:r>
          </a:p>
          <a:p>
            <a:pPr marL="45720" indent="0">
              <a:buNone/>
            </a:pPr>
            <a:endParaRPr lang="en-US" sz="1100" dirty="0" smtClean="0"/>
          </a:p>
          <a:p>
            <a:pPr marL="45720" indent="0"/>
            <a:r>
              <a:rPr lang="en-US" sz="3200" dirty="0" smtClean="0">
                <a:solidFill>
                  <a:schemeClr val="tx1"/>
                </a:solidFill>
              </a:rPr>
              <a:t>  </a:t>
            </a:r>
            <a:r>
              <a:rPr lang="en-US" sz="3200" dirty="0" smtClean="0"/>
              <a:t>B</a:t>
            </a:r>
            <a:r>
              <a:rPr lang="en-US" sz="3200" dirty="0" smtClean="0">
                <a:solidFill>
                  <a:schemeClr val="tx1"/>
                </a:solidFill>
              </a:rPr>
              <a:t>enefits of electronic health care documentation</a:t>
            </a:r>
          </a:p>
          <a:p>
            <a:pPr marL="45720" indent="0"/>
            <a:r>
              <a:rPr lang="en-US" sz="3200" dirty="0" smtClean="0">
                <a:solidFill>
                  <a:schemeClr val="tx1"/>
                </a:solidFill>
              </a:rPr>
              <a:t>  </a:t>
            </a:r>
            <a:r>
              <a:rPr lang="en-US" sz="3200" dirty="0" smtClean="0"/>
              <a:t>C</a:t>
            </a:r>
            <a:r>
              <a:rPr lang="en-US" sz="3200" dirty="0" smtClean="0">
                <a:solidFill>
                  <a:schemeClr val="tx1"/>
                </a:solidFill>
              </a:rPr>
              <a:t>omponents of legal communication</a:t>
            </a:r>
          </a:p>
          <a:p>
            <a:pPr marL="45720" indent="0"/>
            <a:r>
              <a:rPr lang="en-US" sz="3200" dirty="0" smtClean="0">
                <a:solidFill>
                  <a:schemeClr val="tx1"/>
                </a:solidFill>
              </a:rPr>
              <a:t>  </a:t>
            </a:r>
            <a:r>
              <a:rPr lang="en-US" sz="3200" dirty="0" smtClean="0"/>
              <a:t>S</a:t>
            </a:r>
            <a:r>
              <a:rPr lang="en-US" sz="3200" dirty="0" smtClean="0">
                <a:solidFill>
                  <a:schemeClr val="tx1"/>
                </a:solidFill>
              </a:rPr>
              <a:t>ubject and objective documentation</a:t>
            </a:r>
          </a:p>
          <a:p>
            <a:pPr marL="45720" indent="0"/>
            <a:r>
              <a:rPr lang="en-US" sz="3200" dirty="0" smtClean="0">
                <a:solidFill>
                  <a:schemeClr val="tx1"/>
                </a:solidFill>
              </a:rPr>
              <a:t>  </a:t>
            </a:r>
            <a:r>
              <a:rPr lang="en-US" sz="3200" dirty="0" smtClean="0"/>
              <a:t>C</a:t>
            </a:r>
            <a:r>
              <a:rPr lang="en-US" sz="3200" dirty="0" smtClean="0">
                <a:solidFill>
                  <a:schemeClr val="tx1"/>
                </a:solidFill>
              </a:rPr>
              <a:t>onditions that are critical to report</a:t>
            </a:r>
          </a:p>
          <a:p>
            <a:pPr marL="45720" indent="0"/>
            <a:r>
              <a:rPr lang="en-US" sz="3200" dirty="0" smtClean="0"/>
              <a:t>  Computer documentation entry selections  </a:t>
            </a:r>
            <a:endParaRPr lang="en-US" sz="3200" dirty="0" smtClean="0">
              <a:solidFill>
                <a:schemeClr val="tx1"/>
              </a:solidFill>
            </a:endParaRPr>
          </a:p>
          <a:p>
            <a:pPr marL="45720" indent="0"/>
            <a:r>
              <a:rPr lang="en-US" sz="3200" dirty="0" smtClean="0">
                <a:solidFill>
                  <a:schemeClr val="tx1"/>
                </a:solidFill>
              </a:rPr>
              <a:t>  </a:t>
            </a:r>
            <a:r>
              <a:rPr lang="en-US" sz="3200" dirty="0" smtClean="0"/>
              <a:t>H</a:t>
            </a:r>
            <a:r>
              <a:rPr lang="en-US" sz="3200" dirty="0" smtClean="0">
                <a:solidFill>
                  <a:schemeClr val="tx1"/>
                </a:solidFill>
              </a:rPr>
              <a:t>ow the EHR contributes to safer patient care</a:t>
            </a:r>
          </a:p>
          <a:p>
            <a:pPr marL="45720" indent="0"/>
            <a:r>
              <a:rPr lang="en-US" sz="3200" dirty="0" smtClean="0"/>
              <a:t>  </a:t>
            </a:r>
            <a:r>
              <a:rPr lang="en-US" sz="3200" dirty="0" smtClean="0">
                <a:solidFill>
                  <a:schemeClr val="tx1"/>
                </a:solidFill>
              </a:rPr>
              <a:t>EHR best practices                                     </a:t>
            </a:r>
          </a:p>
          <a:p>
            <a:pPr marL="45720" indent="0">
              <a:buNone/>
            </a:pPr>
            <a:r>
              <a:rPr lang="en-US" dirty="0">
                <a:solidFill>
                  <a:schemeClr val="tx1"/>
                </a:solidFill>
              </a:rPr>
              <a:t> </a:t>
            </a:r>
            <a:r>
              <a:rPr lang="en-US" dirty="0" smtClean="0">
                <a:solidFill>
                  <a:schemeClr val="tx1"/>
                </a:solidFill>
              </a:rPr>
              <a:t>     </a:t>
            </a:r>
          </a:p>
          <a:p>
            <a:pPr marL="45720" indent="0">
              <a:buNone/>
            </a:pPr>
            <a:endParaRPr lang="en-US" dirty="0">
              <a:solidFill>
                <a:schemeClr val="tx1"/>
              </a:solidFill>
            </a:endParaRPr>
          </a:p>
        </p:txBody>
      </p:sp>
    </p:spTree>
    <p:extLst>
      <p:ext uri="{BB962C8B-B14F-4D97-AF65-F5344CB8AC3E}">
        <p14:creationId xmlns:p14="http://schemas.microsoft.com/office/powerpoint/2010/main" val="100848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Learning Objectives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3</a:t>
            </a:fld>
            <a:endParaRPr lang="en-US" dirty="0"/>
          </a:p>
        </p:txBody>
      </p:sp>
      <p:sp>
        <p:nvSpPr>
          <p:cNvPr id="3" name="Content Placeholder 2"/>
          <p:cNvSpPr>
            <a:spLocks noGrp="1"/>
          </p:cNvSpPr>
          <p:nvPr>
            <p:ph sz="quarter" idx="1"/>
          </p:nvPr>
        </p:nvSpPr>
        <p:spPr>
          <a:xfrm>
            <a:off x="816864" y="1656525"/>
            <a:ext cx="10871200" cy="5201477"/>
          </a:xfrm>
        </p:spPr>
        <p:txBody>
          <a:bodyPr>
            <a:normAutofit fontScale="92500"/>
          </a:bodyPr>
          <a:lstStyle/>
          <a:p>
            <a:pPr marL="45720" indent="0">
              <a:buNone/>
            </a:pPr>
            <a:r>
              <a:rPr lang="en-US" b="1" i="1" dirty="0" smtClean="0"/>
              <a:t>Upon completion of this section, the learner will be able to:</a:t>
            </a:r>
          </a:p>
          <a:p>
            <a:pPr marL="45720" indent="0">
              <a:buNone/>
            </a:pPr>
            <a:endParaRPr lang="en-US" sz="1100" dirty="0" smtClean="0"/>
          </a:p>
          <a:p>
            <a:pPr marL="45720" indent="0"/>
            <a:r>
              <a:rPr lang="en-US" sz="3200" dirty="0" smtClean="0">
                <a:solidFill>
                  <a:schemeClr val="tx1"/>
                </a:solidFill>
              </a:rPr>
              <a:t>  Name three benefits of electronic health care documentation</a:t>
            </a:r>
          </a:p>
          <a:p>
            <a:pPr marL="45720" indent="0"/>
            <a:r>
              <a:rPr lang="en-US" sz="3200" dirty="0" smtClean="0">
                <a:solidFill>
                  <a:schemeClr val="tx1"/>
                </a:solidFill>
              </a:rPr>
              <a:t>  List three components of legal communication</a:t>
            </a:r>
          </a:p>
          <a:p>
            <a:pPr marL="45720" indent="0"/>
            <a:r>
              <a:rPr lang="en-US" sz="3200" dirty="0" smtClean="0">
                <a:solidFill>
                  <a:schemeClr val="tx1"/>
                </a:solidFill>
              </a:rPr>
              <a:t>  Define subject and objective documentation</a:t>
            </a:r>
          </a:p>
          <a:p>
            <a:pPr marL="45720" indent="0"/>
            <a:r>
              <a:rPr lang="en-US" sz="3200" dirty="0" smtClean="0">
                <a:solidFill>
                  <a:schemeClr val="tx1"/>
                </a:solidFill>
              </a:rPr>
              <a:t>  Name at least five conditions that are critical to report</a:t>
            </a:r>
          </a:p>
          <a:p>
            <a:pPr marL="45720" indent="0"/>
            <a:r>
              <a:rPr lang="en-US" sz="3200" dirty="0" smtClean="0"/>
              <a:t>  Give three examples of computer documentation entry selections  </a:t>
            </a:r>
            <a:endParaRPr lang="en-US" sz="3200" dirty="0" smtClean="0">
              <a:solidFill>
                <a:schemeClr val="tx1"/>
              </a:solidFill>
            </a:endParaRPr>
          </a:p>
          <a:p>
            <a:pPr marL="45720" indent="0"/>
            <a:r>
              <a:rPr lang="en-US" sz="3200" dirty="0" smtClean="0">
                <a:solidFill>
                  <a:schemeClr val="tx1"/>
                </a:solidFill>
              </a:rPr>
              <a:t>  Describe how the EHR contributes to safer patient care</a:t>
            </a:r>
          </a:p>
          <a:p>
            <a:pPr marL="45720" indent="0"/>
            <a:r>
              <a:rPr lang="en-US" sz="3200" dirty="0" smtClean="0"/>
              <a:t>  </a:t>
            </a:r>
            <a:r>
              <a:rPr lang="en-US" sz="3200" dirty="0" smtClean="0">
                <a:solidFill>
                  <a:schemeClr val="tx1"/>
                </a:solidFill>
              </a:rPr>
              <a:t>Identify at least three EHR best practices                                     </a:t>
            </a:r>
          </a:p>
          <a:p>
            <a:pPr marL="45720" indent="0">
              <a:buNone/>
            </a:pPr>
            <a:r>
              <a:rPr lang="en-US" dirty="0">
                <a:solidFill>
                  <a:schemeClr val="tx1"/>
                </a:solidFill>
              </a:rPr>
              <a:t> </a:t>
            </a:r>
            <a:r>
              <a:rPr lang="en-US" dirty="0" smtClean="0">
                <a:solidFill>
                  <a:schemeClr val="tx1"/>
                </a:solidFill>
              </a:rPr>
              <a:t>     </a:t>
            </a:r>
          </a:p>
          <a:p>
            <a:pPr marL="45720" indent="0">
              <a:buNone/>
            </a:pPr>
            <a:endParaRPr lang="en-US" dirty="0">
              <a:solidFill>
                <a:schemeClr val="tx1"/>
              </a:solidFill>
            </a:endParaRPr>
          </a:p>
        </p:txBody>
      </p:sp>
    </p:spTree>
    <p:extLst>
      <p:ext uri="{BB962C8B-B14F-4D97-AF65-F5344CB8AC3E}">
        <p14:creationId xmlns:p14="http://schemas.microsoft.com/office/powerpoint/2010/main" val="1008483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Questions</a:t>
            </a:r>
            <a:endParaRPr lang="en-US" sz="3200" b="1" dirty="0"/>
          </a:p>
        </p:txBody>
      </p:sp>
      <p:sp>
        <p:nvSpPr>
          <p:cNvPr id="3" name="Content Placeholder 2"/>
          <p:cNvSpPr>
            <a:spLocks noGrp="1"/>
          </p:cNvSpPr>
          <p:nvPr>
            <p:ph sz="quarter" idx="1"/>
          </p:nvPr>
        </p:nvSpPr>
        <p:spPr>
          <a:xfrm>
            <a:off x="508000" y="5029200"/>
            <a:ext cx="10972800" cy="1371600"/>
          </a:xfrm>
        </p:spPr>
        <p:txBody>
          <a:bodyPr>
            <a:normAutofit/>
          </a:bodyPr>
          <a:lstStyle/>
          <a:p>
            <a:pPr algn="ctr">
              <a:buNone/>
            </a:pPr>
            <a:r>
              <a:rPr lang="en-US" sz="6000" b="1" i="1" dirty="0" smtClean="0"/>
              <a:t>Thank You!</a:t>
            </a:r>
            <a:endParaRPr lang="en-US" sz="6000" b="1" i="1" dirty="0"/>
          </a:p>
        </p:txBody>
      </p:sp>
      <p:pic>
        <p:nvPicPr>
          <p:cNvPr id="5122" name="Picture 2" descr="http://civilwartalk.com/attachments/question-mark-jpg.82352/"/>
          <p:cNvPicPr>
            <a:picLocks noChangeAspect="1" noChangeArrowheads="1"/>
          </p:cNvPicPr>
          <p:nvPr/>
        </p:nvPicPr>
        <p:blipFill>
          <a:blip r:embed="rId3" cstate="print"/>
          <a:srcRect/>
          <a:stretch>
            <a:fillRect/>
          </a:stretch>
        </p:blipFill>
        <p:spPr bwMode="auto">
          <a:xfrm>
            <a:off x="4267200" y="1676400"/>
            <a:ext cx="4267200" cy="32004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Acknowledgements</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31</a:t>
            </a:fld>
            <a:endParaRPr lang="en-US" dirty="0"/>
          </a:p>
        </p:txBody>
      </p:sp>
      <p:sp>
        <p:nvSpPr>
          <p:cNvPr id="4" name="Content Placeholder 3"/>
          <p:cNvSpPr>
            <a:spLocks noGrp="1"/>
          </p:cNvSpPr>
          <p:nvPr>
            <p:ph sz="quarter" idx="1"/>
          </p:nvPr>
        </p:nvSpPr>
        <p:spPr/>
        <p:txBody>
          <a:bodyPr/>
          <a:lstStyle/>
          <a:p>
            <a:pPr marL="0" indent="0">
              <a:buNone/>
            </a:pPr>
            <a:r>
              <a:rPr lang="en-US" sz="2400" dirty="0"/>
              <a:t>This curriculum was developed with grant funding from The Healthcare Workforce Transformation Fund through the Commonwealth of Massachusetts, Executive office of Labor and Workforce Development.  The grant project was administered by Commonwealth Corporation and The Massachusetts eHealth Institute.</a:t>
            </a:r>
          </a:p>
          <a:p>
            <a:pPr marL="0" indent="0">
              <a:buNone/>
            </a:pPr>
            <a:endParaRPr lang="en-US" dirty="0"/>
          </a:p>
        </p:txBody>
      </p:sp>
      <p:pic>
        <p:nvPicPr>
          <p:cNvPr id="9" name="Picture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9700" y="4143376"/>
            <a:ext cx="1828800" cy="542925"/>
          </a:xfrm>
          <a:prstGeom prst="rect">
            <a:avLst/>
          </a:prstGeom>
          <a:noFill/>
        </p:spPr>
      </p:pic>
      <p:pic>
        <p:nvPicPr>
          <p:cNvPr id="10" name="Picture 9" descr="College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1" y="5181601"/>
            <a:ext cx="4000500" cy="1114425"/>
          </a:xfrm>
          <a:prstGeom prst="rect">
            <a:avLst/>
          </a:prstGeom>
          <a:noFill/>
        </p:spPr>
      </p:pic>
    </p:spTree>
    <p:extLst>
      <p:ext uri="{BB962C8B-B14F-4D97-AF65-F5344CB8AC3E}">
        <p14:creationId xmlns:p14="http://schemas.microsoft.com/office/powerpoint/2010/main" val="1297494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045" y="514066"/>
            <a:ext cx="9875520" cy="681644"/>
          </a:xfrm>
        </p:spPr>
        <p:txBody>
          <a:bodyPr>
            <a:normAutofit fontScale="90000"/>
          </a:bodyPr>
          <a:lstStyle/>
          <a:p>
            <a:r>
              <a:rPr lang="en-US" sz="3600" b="1" dirty="0" smtClean="0"/>
              <a:t>Communication</a:t>
            </a:r>
            <a:r>
              <a:rPr lang="en-US" dirty="0" smtClean="0">
                <a:solidFill>
                  <a:schemeClr val="tx1"/>
                </a:solidFill>
              </a:rPr>
              <a:t/>
            </a:r>
            <a:br>
              <a:rPr lang="en-US" dirty="0" smtClean="0">
                <a:solidFill>
                  <a:schemeClr val="tx1"/>
                </a:solidFill>
              </a:rPr>
            </a:br>
            <a:r>
              <a:rPr lang="en-US" sz="1400" dirty="0" smtClean="0">
                <a:solidFill>
                  <a:schemeClr val="tx1"/>
                </a:solidFill>
              </a:rPr>
              <a:t>                                                                                                                                                                                                                                                                                 </a:t>
            </a:r>
            <a:endParaRPr lang="en-US"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fld id="{4FAB73BC-B049-4115-A692-8D63A059BFB8}" type="slidenum">
              <a:rPr lang="en-US" smtClean="0"/>
              <a:pPr/>
              <a:t>4</a:t>
            </a:fld>
            <a:endParaRPr lang="en-US" dirty="0"/>
          </a:p>
        </p:txBody>
      </p:sp>
      <p:sp>
        <p:nvSpPr>
          <p:cNvPr id="3" name="Content Placeholder 2"/>
          <p:cNvSpPr>
            <a:spLocks noGrp="1"/>
          </p:cNvSpPr>
          <p:nvPr>
            <p:ph sz="quarter" idx="1"/>
          </p:nvPr>
        </p:nvSpPr>
        <p:spPr>
          <a:xfrm>
            <a:off x="1118362" y="1427722"/>
            <a:ext cx="9872871" cy="5109556"/>
          </a:xfrm>
        </p:spPr>
        <p:txBody>
          <a:bodyPr>
            <a:noAutofit/>
          </a:bodyPr>
          <a:lstStyle/>
          <a:p>
            <a:endParaRPr lang="en-US" sz="2200" dirty="0" smtClean="0">
              <a:solidFill>
                <a:schemeClr val="tx1"/>
              </a:solidFill>
            </a:endParaRPr>
          </a:p>
          <a:p>
            <a:r>
              <a:rPr lang="en-US" sz="2800" b="1" i="1" dirty="0" smtClean="0"/>
              <a:t>Electronic C</a:t>
            </a:r>
            <a:r>
              <a:rPr lang="en-US" sz="2800" b="1" i="1" dirty="0" smtClean="0">
                <a:solidFill>
                  <a:schemeClr val="tx1"/>
                </a:solidFill>
              </a:rPr>
              <a:t>ommunication of Health Information</a:t>
            </a:r>
            <a:r>
              <a:rPr lang="en-US" sz="2800" i="1" dirty="0" smtClean="0">
                <a:solidFill>
                  <a:schemeClr val="tx1"/>
                </a:solidFill>
              </a:rPr>
              <a:t> </a:t>
            </a:r>
            <a:endParaRPr lang="en-US" sz="2800" i="1" dirty="0" smtClean="0"/>
          </a:p>
          <a:p>
            <a:pPr lvl="1"/>
            <a:r>
              <a:rPr lang="en-US" sz="2500" dirty="0" smtClean="0"/>
              <a:t>The sending and receiving of information. Documentation is how all care team members communicate.</a:t>
            </a:r>
          </a:p>
          <a:p>
            <a:r>
              <a:rPr lang="en-US" sz="2800" b="1" i="1" dirty="0" smtClean="0"/>
              <a:t>L</a:t>
            </a:r>
            <a:r>
              <a:rPr lang="en-US" sz="2800" b="1" i="1" dirty="0" smtClean="0">
                <a:solidFill>
                  <a:schemeClr val="tx1"/>
                </a:solidFill>
              </a:rPr>
              <a:t>egal </a:t>
            </a:r>
            <a:r>
              <a:rPr lang="en-US" sz="2800" b="1" i="1" dirty="0" smtClean="0"/>
              <a:t>C</a:t>
            </a:r>
            <a:r>
              <a:rPr lang="en-US" sz="2800" b="1" i="1" dirty="0" smtClean="0">
                <a:solidFill>
                  <a:schemeClr val="tx1"/>
                </a:solidFill>
              </a:rPr>
              <a:t>ommunication</a:t>
            </a:r>
          </a:p>
          <a:p>
            <a:pPr lvl="1"/>
            <a:r>
              <a:rPr lang="en-US" sz="2500" dirty="0" smtClean="0"/>
              <a:t>Factual</a:t>
            </a:r>
          </a:p>
          <a:p>
            <a:pPr lvl="1"/>
            <a:r>
              <a:rPr lang="en-US" sz="2500" dirty="0" smtClean="0"/>
              <a:t>Objective</a:t>
            </a:r>
          </a:p>
          <a:p>
            <a:pPr lvl="1"/>
            <a:r>
              <a:rPr lang="en-US" sz="2500" dirty="0" smtClean="0"/>
              <a:t>Timed and Dated</a:t>
            </a:r>
          </a:p>
          <a:p>
            <a:pPr lvl="1"/>
            <a:r>
              <a:rPr lang="en-US" sz="2500" dirty="0" smtClean="0"/>
              <a:t>Signed – The EHR automatically captures the signature of the person doing the documentation via the log-in user name and pass code</a:t>
            </a:r>
          </a:p>
          <a:p>
            <a:pPr marL="45720" indent="0">
              <a:buNone/>
            </a:pPr>
            <a:endParaRPr lang="en-US" sz="2200" dirty="0" smtClean="0">
              <a:solidFill>
                <a:schemeClr val="tx1"/>
              </a:solidFill>
            </a:endParaRPr>
          </a:p>
          <a:p>
            <a:endParaRPr lang="en-US" sz="2200" dirty="0">
              <a:solidFill>
                <a:schemeClr val="tx1"/>
              </a:solidFill>
            </a:endParaRPr>
          </a:p>
        </p:txBody>
      </p:sp>
    </p:spTree>
    <p:extLst>
      <p:ext uri="{BB962C8B-B14F-4D97-AF65-F5344CB8AC3E}">
        <p14:creationId xmlns:p14="http://schemas.microsoft.com/office/powerpoint/2010/main" val="316373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Barriers to Communication</a:t>
            </a:r>
            <a:endParaRPr lang="en-US" sz="2000" b="1" dirty="0"/>
          </a:p>
        </p:txBody>
      </p:sp>
      <p:sp>
        <p:nvSpPr>
          <p:cNvPr id="3" name="Content Placeholder 2"/>
          <p:cNvSpPr>
            <a:spLocks noGrp="1"/>
          </p:cNvSpPr>
          <p:nvPr>
            <p:ph sz="quarter" idx="1"/>
          </p:nvPr>
        </p:nvSpPr>
        <p:spPr>
          <a:xfrm>
            <a:off x="800100" y="1970567"/>
            <a:ext cx="5181600" cy="4572000"/>
          </a:xfrm>
        </p:spPr>
        <p:txBody>
          <a:bodyPr>
            <a:normAutofit/>
          </a:bodyPr>
          <a:lstStyle/>
          <a:p>
            <a:r>
              <a:rPr lang="en-US" sz="3100" dirty="0" smtClean="0"/>
              <a:t>Foreign Languages</a:t>
            </a:r>
          </a:p>
          <a:p>
            <a:r>
              <a:rPr lang="en-US" sz="3200" dirty="0" smtClean="0"/>
              <a:t>Education</a:t>
            </a:r>
          </a:p>
          <a:p>
            <a:r>
              <a:rPr lang="en-US" sz="3200" dirty="0" smtClean="0"/>
              <a:t>Culture</a:t>
            </a:r>
            <a:endParaRPr lang="en-US" sz="3100" dirty="0" smtClean="0"/>
          </a:p>
          <a:p>
            <a:r>
              <a:rPr lang="en-US" sz="3100" dirty="0" smtClean="0"/>
              <a:t>Medical Terminology</a:t>
            </a:r>
          </a:p>
          <a:p>
            <a:r>
              <a:rPr lang="en-US" sz="3100" dirty="0" smtClean="0"/>
              <a:t>Wellness / Disability</a:t>
            </a:r>
          </a:p>
          <a:p>
            <a:r>
              <a:rPr lang="en-US" sz="3100" dirty="0" smtClean="0"/>
              <a:t>Literacy</a:t>
            </a:r>
          </a:p>
          <a:p>
            <a:pPr>
              <a:buNone/>
            </a:pPr>
            <a:endParaRPr lang="en-US" sz="3100" dirty="0" smtClean="0"/>
          </a:p>
          <a:p>
            <a:endParaRPr lang="en-US" dirty="0"/>
          </a:p>
        </p:txBody>
      </p:sp>
      <p:sp>
        <p:nvSpPr>
          <p:cNvPr id="6" name="Content Placeholder 5"/>
          <p:cNvSpPr>
            <a:spLocks noGrp="1"/>
          </p:cNvSpPr>
          <p:nvPr>
            <p:ph sz="quarter" idx="2"/>
          </p:nvPr>
        </p:nvSpPr>
        <p:spPr>
          <a:xfrm>
            <a:off x="6472568" y="1983267"/>
            <a:ext cx="5181600" cy="4572000"/>
          </a:xfrm>
        </p:spPr>
        <p:txBody>
          <a:bodyPr/>
          <a:lstStyle/>
          <a:p>
            <a:r>
              <a:rPr lang="en-US" sz="3200" dirty="0" smtClean="0"/>
              <a:t>Hearing impairments</a:t>
            </a:r>
          </a:p>
          <a:p>
            <a:r>
              <a:rPr lang="en-US" sz="3200" dirty="0" smtClean="0"/>
              <a:t>Tone of voice </a:t>
            </a:r>
          </a:p>
          <a:p>
            <a:r>
              <a:rPr lang="en-US" sz="3200" dirty="0" smtClean="0"/>
              <a:t>Body language </a:t>
            </a:r>
          </a:p>
          <a:p>
            <a:r>
              <a:rPr lang="en-US" sz="3200" dirty="0" smtClean="0"/>
              <a:t>Clichés</a:t>
            </a:r>
          </a:p>
          <a:p>
            <a:r>
              <a:rPr lang="en-US" sz="3200" dirty="0" smtClean="0"/>
              <a:t>Slang or Profanity</a:t>
            </a:r>
          </a:p>
          <a:p>
            <a:r>
              <a:rPr lang="en-US" sz="3200" dirty="0" smtClean="0"/>
              <a:t>Giving Advice</a:t>
            </a:r>
          </a:p>
          <a:p>
            <a:endParaRPr lang="en-US" sz="2800" dirty="0" smtClean="0"/>
          </a:p>
          <a:p>
            <a:endParaRPr lang="en-US" sz="2800" dirty="0" smtClean="0"/>
          </a:p>
          <a:p>
            <a:endParaRPr lang="en-US" sz="2800" dirty="0" smtClean="0"/>
          </a:p>
          <a:p>
            <a:endParaRPr lang="en-US" sz="28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6"/>
          </p:nvPr>
        </p:nvSpPr>
        <p:spPr/>
        <p:txBody>
          <a:bodyPr>
            <a:normAutofit fontScale="85000" lnSpcReduction="20000"/>
          </a:bodyPr>
          <a:lstStyle/>
          <a:p>
            <a:fld id="{4FAB73BC-B049-4115-A692-8D63A059BFB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Subjective and Objective Documentation</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6</a:t>
            </a:fld>
            <a:endParaRPr lang="en-US" dirty="0"/>
          </a:p>
        </p:txBody>
      </p:sp>
      <p:sp>
        <p:nvSpPr>
          <p:cNvPr id="4" name="Content Placeholder 3"/>
          <p:cNvSpPr>
            <a:spLocks noGrp="1"/>
          </p:cNvSpPr>
          <p:nvPr>
            <p:ph sz="quarter" idx="1"/>
          </p:nvPr>
        </p:nvSpPr>
        <p:spPr>
          <a:xfrm>
            <a:off x="2988567" y="1714500"/>
            <a:ext cx="6561836" cy="4855191"/>
          </a:xfrm>
        </p:spPr>
        <p:txBody>
          <a:bodyPr>
            <a:normAutofit/>
          </a:bodyPr>
          <a:lstStyle/>
          <a:p>
            <a:pPr>
              <a:buNone/>
            </a:pPr>
            <a:r>
              <a:rPr lang="en-US" sz="3200" b="1" i="1" dirty="0" smtClean="0"/>
              <a:t>Objective Documentation</a:t>
            </a:r>
          </a:p>
          <a:p>
            <a:pPr lvl="1"/>
            <a:r>
              <a:rPr lang="en-US" dirty="0" smtClean="0"/>
              <a:t>Facts / Observations</a:t>
            </a:r>
          </a:p>
          <a:p>
            <a:pPr lvl="1"/>
            <a:r>
              <a:rPr lang="en-US" dirty="0" smtClean="0"/>
              <a:t>Signs </a:t>
            </a:r>
          </a:p>
          <a:p>
            <a:pPr lvl="1">
              <a:buNone/>
            </a:pPr>
            <a:endParaRPr lang="en-US" dirty="0" smtClean="0"/>
          </a:p>
          <a:p>
            <a:pPr>
              <a:buNone/>
            </a:pPr>
            <a:r>
              <a:rPr lang="en-US" sz="3200" b="1" i="1" dirty="0" smtClean="0"/>
              <a:t>Subjective Documentation</a:t>
            </a:r>
            <a:endParaRPr lang="en-US" sz="3200" dirty="0" smtClean="0">
              <a:solidFill>
                <a:srgbClr val="C00000"/>
              </a:solidFill>
            </a:endParaRPr>
          </a:p>
          <a:p>
            <a:pPr lvl="1"/>
            <a:r>
              <a:rPr lang="en-US" dirty="0" smtClean="0"/>
              <a:t>Direct quotes</a:t>
            </a:r>
          </a:p>
          <a:p>
            <a:pPr lvl="1"/>
            <a:r>
              <a:rPr lang="en-US" dirty="0" smtClean="0"/>
              <a:t>Symptoms</a:t>
            </a:r>
            <a:r>
              <a:rPr lang="en-US" sz="3200"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Communication and Documentation</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7</a:t>
            </a:fld>
            <a:endParaRPr lang="en-US" dirty="0"/>
          </a:p>
        </p:txBody>
      </p:sp>
      <p:sp>
        <p:nvSpPr>
          <p:cNvPr id="4" name="Content Placeholder 3"/>
          <p:cNvSpPr>
            <a:spLocks noGrp="1"/>
          </p:cNvSpPr>
          <p:nvPr>
            <p:ph sz="quarter" idx="1"/>
          </p:nvPr>
        </p:nvSpPr>
        <p:spPr>
          <a:xfrm>
            <a:off x="1511300" y="1651000"/>
            <a:ext cx="7797800" cy="4673600"/>
          </a:xfrm>
        </p:spPr>
        <p:txBody>
          <a:bodyPr>
            <a:normAutofit fontScale="92500" lnSpcReduction="10000"/>
          </a:bodyPr>
          <a:lstStyle/>
          <a:p>
            <a:pPr lvl="1">
              <a:buNone/>
            </a:pPr>
            <a:endParaRPr lang="en-US" dirty="0" smtClean="0"/>
          </a:p>
          <a:p>
            <a:r>
              <a:rPr lang="en-US" b="1" i="1" dirty="0" smtClean="0"/>
              <a:t>Verbal Communication</a:t>
            </a:r>
          </a:p>
          <a:p>
            <a:pPr>
              <a:buNone/>
            </a:pPr>
            <a:endParaRPr lang="en-US" dirty="0" smtClean="0"/>
          </a:p>
          <a:p>
            <a:r>
              <a:rPr lang="en-US" b="1" i="1" dirty="0" smtClean="0"/>
              <a:t>Non-Verbal Communication</a:t>
            </a:r>
          </a:p>
          <a:p>
            <a:pPr>
              <a:buNone/>
            </a:pPr>
            <a:endParaRPr lang="en-US" sz="3200" b="1" i="1" dirty="0" smtClean="0"/>
          </a:p>
          <a:p>
            <a:r>
              <a:rPr lang="en-US" b="1" i="1" dirty="0" smtClean="0"/>
              <a:t>Using the senses to document</a:t>
            </a:r>
          </a:p>
          <a:p>
            <a:pPr lvl="1"/>
            <a:r>
              <a:rPr lang="en-US" dirty="0" smtClean="0"/>
              <a:t>Sight</a:t>
            </a:r>
          </a:p>
          <a:p>
            <a:pPr lvl="1"/>
            <a:r>
              <a:rPr lang="en-US" dirty="0" smtClean="0"/>
              <a:t>Hearing</a:t>
            </a:r>
          </a:p>
          <a:p>
            <a:pPr lvl="1"/>
            <a:r>
              <a:rPr lang="en-US" dirty="0" smtClean="0"/>
              <a:t>Touch</a:t>
            </a:r>
          </a:p>
          <a:p>
            <a:pPr lvl="1"/>
            <a:r>
              <a:rPr lang="en-US" dirty="0" smtClean="0"/>
              <a:t>Smell</a:t>
            </a:r>
          </a:p>
          <a:p>
            <a:endParaRPr lang="en-US" dirty="0" smtClean="0"/>
          </a:p>
          <a:p>
            <a:endParaRPr lang="en-US" dirty="0" smtClean="0"/>
          </a:p>
          <a:p>
            <a:endParaRPr lang="en-US" dirty="0" smtClean="0"/>
          </a:p>
          <a:p>
            <a:pPr lvl="1">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8</a:t>
            </a:fld>
            <a:endParaRPr lang="en-US" dirty="0"/>
          </a:p>
        </p:txBody>
      </p:sp>
      <p:sp>
        <p:nvSpPr>
          <p:cNvPr id="4" name="Content Placeholder 3"/>
          <p:cNvSpPr>
            <a:spLocks noGrp="1"/>
          </p:cNvSpPr>
          <p:nvPr>
            <p:ph sz="quarter" idx="1"/>
          </p:nvPr>
        </p:nvSpPr>
        <p:spPr>
          <a:xfrm>
            <a:off x="816864" y="1817914"/>
            <a:ext cx="10871200" cy="4495800"/>
          </a:xfrm>
        </p:spPr>
        <p:txBody>
          <a:bodyPr>
            <a:normAutofit fontScale="47500" lnSpcReduction="20000"/>
          </a:bodyPr>
          <a:lstStyle/>
          <a:p>
            <a:pPr>
              <a:buNone/>
            </a:pPr>
            <a:r>
              <a:rPr lang="en-US" sz="6700" b="1" i="1" dirty="0" smtClean="0"/>
              <a:t>The benefits of electronic healthcare documentation include:</a:t>
            </a:r>
          </a:p>
          <a:p>
            <a:pPr>
              <a:buNone/>
            </a:pPr>
            <a:endParaRPr lang="en-US" sz="2500" dirty="0" smtClean="0"/>
          </a:p>
          <a:p>
            <a:pPr marL="594360" lvl="2" indent="0">
              <a:buFont typeface="+mj-lt"/>
              <a:buAutoNum type="alphaUcPeriod"/>
            </a:pPr>
            <a:r>
              <a:rPr lang="en-US" sz="6700" dirty="0" smtClean="0"/>
              <a:t> The elimination of handwriting discrepancies</a:t>
            </a:r>
          </a:p>
          <a:p>
            <a:pPr marL="594360" lvl="2" indent="0">
              <a:buFont typeface="+mj-lt"/>
              <a:buAutoNum type="alphaUcPeriod"/>
            </a:pPr>
            <a:endParaRPr lang="en-US" sz="1900" dirty="0" smtClean="0"/>
          </a:p>
          <a:p>
            <a:pPr marL="594360" lvl="2" indent="0">
              <a:buFont typeface="+mj-lt"/>
              <a:buAutoNum type="alphaUcPeriod"/>
            </a:pPr>
            <a:r>
              <a:rPr lang="en-US" sz="6700" dirty="0" smtClean="0"/>
              <a:t> Providing better organization of information </a:t>
            </a:r>
          </a:p>
          <a:p>
            <a:pPr marL="594360" lvl="2" indent="0">
              <a:buFont typeface="+mj-lt"/>
              <a:buAutoNum type="alphaUcPeriod"/>
            </a:pPr>
            <a:endParaRPr lang="en-US" sz="1900" dirty="0" smtClean="0"/>
          </a:p>
          <a:p>
            <a:pPr marL="594360" lvl="2" indent="0">
              <a:buFont typeface="+mj-lt"/>
              <a:buAutoNum type="alphaUcPeriod"/>
            </a:pPr>
            <a:r>
              <a:rPr lang="en-US" sz="6700" dirty="0" smtClean="0"/>
              <a:t> Decision support for ordering medications and treatments</a:t>
            </a:r>
          </a:p>
          <a:p>
            <a:pPr marL="594360" lvl="2" indent="0">
              <a:buFont typeface="+mj-lt"/>
              <a:buAutoNum type="alphaUcPeriod"/>
            </a:pPr>
            <a:endParaRPr lang="en-US" sz="1900" dirty="0" smtClean="0"/>
          </a:p>
          <a:p>
            <a:pPr marL="594360" lvl="2" indent="0">
              <a:buFont typeface="+mj-lt"/>
              <a:buAutoNum type="alphaUcPeriod"/>
            </a:pPr>
            <a:r>
              <a:rPr lang="en-US" sz="6700" dirty="0" smtClean="0"/>
              <a:t> Data collection to help identify best practices</a:t>
            </a:r>
          </a:p>
          <a:p>
            <a:pPr marL="594360" lvl="2" indent="0">
              <a:buFont typeface="+mj-lt"/>
              <a:buAutoNum type="alphaUcPeriod"/>
            </a:pPr>
            <a:endParaRPr lang="en-US" sz="1900" dirty="0" smtClean="0"/>
          </a:p>
          <a:p>
            <a:pPr marL="594360" lvl="2" indent="0">
              <a:buFont typeface="+mj-lt"/>
              <a:buAutoNum type="alphaUcPeriod"/>
            </a:pPr>
            <a:r>
              <a:rPr lang="en-US" sz="6700" dirty="0" smtClean="0"/>
              <a:t> All of the above</a:t>
            </a:r>
            <a:r>
              <a:rPr lang="en-US" dirty="0" smtClean="0"/>
              <a:t>	</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Knowledge Checkpoint</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4FAB73BC-B049-4115-A692-8D63A059BFB8}" type="slidenum">
              <a:rPr lang="en-US" smtClean="0"/>
              <a:pPr/>
              <a:t>9</a:t>
            </a:fld>
            <a:endParaRPr lang="en-US" dirty="0"/>
          </a:p>
        </p:txBody>
      </p:sp>
      <p:sp>
        <p:nvSpPr>
          <p:cNvPr id="4" name="Content Placeholder 3"/>
          <p:cNvSpPr>
            <a:spLocks noGrp="1"/>
          </p:cNvSpPr>
          <p:nvPr>
            <p:ph sz="quarter" idx="1"/>
          </p:nvPr>
        </p:nvSpPr>
        <p:spPr/>
        <p:txBody>
          <a:bodyPr/>
          <a:lstStyle/>
          <a:p>
            <a:pPr>
              <a:buNone/>
            </a:pPr>
            <a:r>
              <a:rPr lang="en-US" sz="3200" b="1" i="1" dirty="0" smtClean="0"/>
              <a:t>Important components of legal communication are:</a:t>
            </a:r>
          </a:p>
          <a:p>
            <a:pPr>
              <a:buNone/>
            </a:pPr>
            <a:endParaRPr lang="en-US" sz="3200" i="1" dirty="0" smtClean="0"/>
          </a:p>
          <a:p>
            <a:pPr marL="1108710" lvl="2" indent="-514350">
              <a:buFont typeface="+mj-lt"/>
              <a:buAutoNum type="alphaUcPeriod"/>
            </a:pPr>
            <a:r>
              <a:rPr lang="en-US" sz="3200" dirty="0" smtClean="0"/>
              <a:t>Fiction</a:t>
            </a:r>
          </a:p>
          <a:p>
            <a:pPr marL="1108710" lvl="2" indent="-514350">
              <a:buFont typeface="+mj-lt"/>
              <a:buAutoNum type="alphaUcPeriod"/>
            </a:pPr>
            <a:r>
              <a:rPr lang="en-US" sz="3200" dirty="0" smtClean="0"/>
              <a:t>Opinion</a:t>
            </a:r>
          </a:p>
          <a:p>
            <a:pPr marL="1108710" lvl="2" indent="-514350">
              <a:buFont typeface="+mj-lt"/>
              <a:buAutoNum type="alphaUcPeriod"/>
            </a:pPr>
            <a:r>
              <a:rPr lang="en-US" sz="3200" dirty="0" smtClean="0"/>
              <a:t>Timed, Dated and Signed</a:t>
            </a:r>
          </a:p>
          <a:p>
            <a:pPr marL="1108710" lvl="2" indent="-514350">
              <a:buFont typeface="+mj-lt"/>
              <a:buAutoNum type="alphaUcPeriod"/>
            </a:pPr>
            <a:r>
              <a:rPr lang="en-US" sz="3200" dirty="0" smtClean="0"/>
              <a:t>All of the above</a:t>
            </a:r>
          </a:p>
          <a:p>
            <a:pPr marL="514350" indent="-514350">
              <a:buFont typeface="+mj-lt"/>
              <a:buAutoNum type="alphaUcPeriod"/>
            </a:pP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1975</TotalTime>
  <Words>3086</Words>
  <Application>Microsoft Office PowerPoint</Application>
  <PresentationFormat>Widescreen</PresentationFormat>
  <Paragraphs>495</Paragraphs>
  <Slides>31</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Tw Cen MT</vt:lpstr>
      <vt:lpstr>Wingdings</vt:lpstr>
      <vt:lpstr>Wingdings 2</vt:lpstr>
      <vt:lpstr>Median</vt:lpstr>
      <vt:lpstr>Electronic Health Record Documentation</vt:lpstr>
      <vt:lpstr>Introduction</vt:lpstr>
      <vt:lpstr>Learning Objectives</vt:lpstr>
      <vt:lpstr>Communication                                                                                                                                                                                                                                                                                  </vt:lpstr>
      <vt:lpstr>Barriers to Communication</vt:lpstr>
      <vt:lpstr>Subjective and Objective Documentation</vt:lpstr>
      <vt:lpstr>Communication and Documentation</vt:lpstr>
      <vt:lpstr>Knowledge Checkpoint</vt:lpstr>
      <vt:lpstr>Knowledge Checkpoint</vt:lpstr>
      <vt:lpstr>Knowledge Checkpoint</vt:lpstr>
      <vt:lpstr>Knowledge Checkpoint</vt:lpstr>
      <vt:lpstr> Plan of Care Documentation in EHR </vt:lpstr>
      <vt:lpstr>Critical EHR Documentation and Reporting</vt:lpstr>
      <vt:lpstr>Knowledge Checkpoint</vt:lpstr>
      <vt:lpstr>Documenting in the EHR</vt:lpstr>
      <vt:lpstr>Entering Documentation into the EHR</vt:lpstr>
      <vt:lpstr>Entering Documentation into the EHR</vt:lpstr>
      <vt:lpstr>Entering Documentation into the EHR</vt:lpstr>
      <vt:lpstr>Completing Documentation</vt:lpstr>
      <vt:lpstr>Knowledge Checkpoint</vt:lpstr>
      <vt:lpstr>Knowledge Checkpoint</vt:lpstr>
      <vt:lpstr>Increased Safety with EHR Documentation </vt:lpstr>
      <vt:lpstr>Increased Safety with EHR Documentation </vt:lpstr>
      <vt:lpstr>EHR Best Practice</vt:lpstr>
      <vt:lpstr> Remember </vt:lpstr>
      <vt:lpstr>Knowledge Checkpoint</vt:lpstr>
      <vt:lpstr>Knowledge Checkpoint</vt:lpstr>
      <vt:lpstr>Knowledge Checkpoint</vt:lpstr>
      <vt:lpstr>Summary</vt:lpstr>
      <vt:lpstr>Questions</vt:lpstr>
      <vt:lpstr>Acknowledgements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Health Records Excellent Resident Care and  You</dc:title>
  <dc:creator>Kyle Giguere;Aly Orgera-McNamara</dc:creator>
  <cp:lastModifiedBy>Ledwith Robyn</cp:lastModifiedBy>
  <cp:revision>249</cp:revision>
  <cp:lastPrinted>2016-08-29T19:28:05Z</cp:lastPrinted>
  <dcterms:created xsi:type="dcterms:W3CDTF">2016-01-06T10:25:38Z</dcterms:created>
  <dcterms:modified xsi:type="dcterms:W3CDTF">2016-08-29T19:28:10Z</dcterms:modified>
</cp:coreProperties>
</file>