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75" r:id="rId3"/>
    <p:sldId id="293" r:id="rId4"/>
    <p:sldId id="258" r:id="rId5"/>
    <p:sldId id="257" r:id="rId6"/>
    <p:sldId id="260" r:id="rId7"/>
    <p:sldId id="277" r:id="rId8"/>
    <p:sldId id="263" r:id="rId9"/>
    <p:sldId id="259" r:id="rId10"/>
    <p:sldId id="278" r:id="rId11"/>
    <p:sldId id="262" r:id="rId12"/>
    <p:sldId id="264" r:id="rId13"/>
    <p:sldId id="265" r:id="rId14"/>
    <p:sldId id="266" r:id="rId15"/>
    <p:sldId id="267" r:id="rId16"/>
    <p:sldId id="270" r:id="rId17"/>
    <p:sldId id="271" r:id="rId18"/>
    <p:sldId id="272" r:id="rId19"/>
    <p:sldId id="276" r:id="rId20"/>
    <p:sldId id="274" r:id="rId21"/>
    <p:sldId id="294" r:id="rId22"/>
    <p:sldId id="295" r:id="rId23"/>
    <p:sldId id="292" r:id="rId24"/>
    <p:sldId id="296" r:id="rId25"/>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64" autoAdjust="0"/>
    <p:restoredTop sz="94000" autoAdjust="0"/>
  </p:normalViewPr>
  <p:slideViewPr>
    <p:cSldViewPr>
      <p:cViewPr varScale="1">
        <p:scale>
          <a:sx n="102" d="100"/>
          <a:sy n="102" d="100"/>
        </p:scale>
        <p:origin x="312" y="108"/>
      </p:cViewPr>
      <p:guideLst>
        <p:guide orient="horz" pos="2160"/>
        <p:guide pos="2880"/>
      </p:guideLst>
    </p:cSldViewPr>
  </p:slideViewPr>
  <p:notesTextViewPr>
    <p:cViewPr>
      <p:scale>
        <a:sx n="1" d="1"/>
        <a:sy n="1" d="1"/>
      </p:scale>
      <p:origin x="0" y="0"/>
    </p:cViewPr>
  </p:notesTextViewPr>
  <p:notesViewPr>
    <p:cSldViewPr>
      <p:cViewPr>
        <p:scale>
          <a:sx n="100" d="100"/>
          <a:sy n="100" d="100"/>
        </p:scale>
        <p:origin x="-1632" y="49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B01C13-715F-4C2D-8222-45E5A5C97BDF}" type="doc">
      <dgm:prSet loTypeId="urn:microsoft.com/office/officeart/2005/8/layout/venn1" loCatId="relationship" qsTypeId="urn:microsoft.com/office/officeart/2005/8/quickstyle/simple1" qsCatId="simple" csTypeId="urn:microsoft.com/office/officeart/2005/8/colors/accent1_2" csCatId="accent1" phldr="1"/>
      <dgm:spPr/>
    </dgm:pt>
    <dgm:pt modelId="{D10FDCD2-C1F6-46F1-BC97-94EE1B13E7DD}">
      <dgm:prSet phldrT="[Text]"/>
      <dgm:spPr>
        <a:solidFill>
          <a:schemeClr val="accent5">
            <a:alpha val="50000"/>
          </a:schemeClr>
        </a:solidFill>
      </dgm:spPr>
      <dgm:t>
        <a:bodyPr/>
        <a:lstStyle/>
        <a:p>
          <a:r>
            <a:rPr lang="en-US" dirty="0" smtClean="0"/>
            <a:t>Financial</a:t>
          </a:r>
          <a:endParaRPr lang="en-US" dirty="0"/>
        </a:p>
      </dgm:t>
    </dgm:pt>
    <dgm:pt modelId="{ACA76C5B-4B49-4390-B5EF-D7476AA20147}" type="parTrans" cxnId="{688089F4-EC42-404E-B4FB-8F695242851F}">
      <dgm:prSet/>
      <dgm:spPr/>
      <dgm:t>
        <a:bodyPr/>
        <a:lstStyle/>
        <a:p>
          <a:endParaRPr lang="en-US"/>
        </a:p>
      </dgm:t>
    </dgm:pt>
    <dgm:pt modelId="{58A92796-C6CB-4B2E-A91C-DFEB98714630}" type="sibTrans" cxnId="{688089F4-EC42-404E-B4FB-8F695242851F}">
      <dgm:prSet/>
      <dgm:spPr/>
      <dgm:t>
        <a:bodyPr/>
        <a:lstStyle/>
        <a:p>
          <a:endParaRPr lang="en-US"/>
        </a:p>
      </dgm:t>
    </dgm:pt>
    <dgm:pt modelId="{74D9CF30-DDB1-488E-8FAD-CE975CB27D0A}">
      <dgm:prSet phldrT="[Text]"/>
      <dgm:spPr>
        <a:solidFill>
          <a:srgbClr val="00B050">
            <a:alpha val="50000"/>
          </a:srgbClr>
        </a:solidFill>
      </dgm:spPr>
      <dgm:t>
        <a:bodyPr/>
        <a:lstStyle/>
        <a:p>
          <a:r>
            <a:rPr lang="en-US" dirty="0" smtClean="0"/>
            <a:t>Support</a:t>
          </a:r>
          <a:endParaRPr lang="en-US" dirty="0"/>
        </a:p>
      </dgm:t>
    </dgm:pt>
    <dgm:pt modelId="{C4C6FCD0-A78F-41D2-BCE0-46C7C76784CF}" type="parTrans" cxnId="{B39B697F-A013-412F-B130-144E832DED83}">
      <dgm:prSet/>
      <dgm:spPr/>
      <dgm:t>
        <a:bodyPr/>
        <a:lstStyle/>
        <a:p>
          <a:endParaRPr lang="en-US"/>
        </a:p>
      </dgm:t>
    </dgm:pt>
    <dgm:pt modelId="{9C88A9A8-C511-4CE0-910E-1D0877176384}" type="sibTrans" cxnId="{B39B697F-A013-412F-B130-144E832DED83}">
      <dgm:prSet/>
      <dgm:spPr/>
      <dgm:t>
        <a:bodyPr/>
        <a:lstStyle/>
        <a:p>
          <a:endParaRPr lang="en-US"/>
        </a:p>
      </dgm:t>
    </dgm:pt>
    <dgm:pt modelId="{B2689183-717A-4B0C-B60C-6E5B41E5184D}">
      <dgm:prSet phldrT="[Text]"/>
      <dgm:spPr>
        <a:solidFill>
          <a:schemeClr val="accent4">
            <a:lumMod val="60000"/>
            <a:lumOff val="40000"/>
            <a:alpha val="50000"/>
          </a:schemeClr>
        </a:solidFill>
      </dgm:spPr>
      <dgm:t>
        <a:bodyPr/>
        <a:lstStyle/>
        <a:p>
          <a:r>
            <a:rPr lang="en-US" dirty="0" smtClean="0"/>
            <a:t>Clinical</a:t>
          </a:r>
          <a:endParaRPr lang="en-US" dirty="0"/>
        </a:p>
      </dgm:t>
    </dgm:pt>
    <dgm:pt modelId="{3AF54736-8358-48FD-84A3-6BB7F45E2D0E}" type="parTrans" cxnId="{D3D73F1C-F9D8-4DFD-9C5A-E81A46CD997B}">
      <dgm:prSet/>
      <dgm:spPr/>
      <dgm:t>
        <a:bodyPr/>
        <a:lstStyle/>
        <a:p>
          <a:endParaRPr lang="en-US"/>
        </a:p>
      </dgm:t>
    </dgm:pt>
    <dgm:pt modelId="{8117A2DC-C942-417B-8A1A-7BC66686EA8B}" type="sibTrans" cxnId="{D3D73F1C-F9D8-4DFD-9C5A-E81A46CD997B}">
      <dgm:prSet/>
      <dgm:spPr/>
      <dgm:t>
        <a:bodyPr/>
        <a:lstStyle/>
        <a:p>
          <a:endParaRPr lang="en-US"/>
        </a:p>
      </dgm:t>
    </dgm:pt>
    <dgm:pt modelId="{8AE467EA-1C14-431F-AEE4-7B9175BFA285}" type="pres">
      <dgm:prSet presAssocID="{DCB01C13-715F-4C2D-8222-45E5A5C97BDF}" presName="compositeShape" presStyleCnt="0">
        <dgm:presLayoutVars>
          <dgm:chMax val="7"/>
          <dgm:dir/>
          <dgm:resizeHandles val="exact"/>
        </dgm:presLayoutVars>
      </dgm:prSet>
      <dgm:spPr/>
    </dgm:pt>
    <dgm:pt modelId="{3B8A9496-B823-477B-9F40-56A9C215CD71}" type="pres">
      <dgm:prSet presAssocID="{D10FDCD2-C1F6-46F1-BC97-94EE1B13E7DD}" presName="circ1" presStyleLbl="vennNode1" presStyleIdx="0" presStyleCnt="3" custScaleX="81493" custScaleY="75195"/>
      <dgm:spPr/>
      <dgm:t>
        <a:bodyPr/>
        <a:lstStyle/>
        <a:p>
          <a:endParaRPr lang="en-US"/>
        </a:p>
      </dgm:t>
    </dgm:pt>
    <dgm:pt modelId="{59782764-879E-41DB-A5E7-B412F9A02CF4}" type="pres">
      <dgm:prSet presAssocID="{D10FDCD2-C1F6-46F1-BC97-94EE1B13E7DD}" presName="circ1Tx" presStyleLbl="revTx" presStyleIdx="0" presStyleCnt="0">
        <dgm:presLayoutVars>
          <dgm:chMax val="0"/>
          <dgm:chPref val="0"/>
          <dgm:bulletEnabled val="1"/>
        </dgm:presLayoutVars>
      </dgm:prSet>
      <dgm:spPr/>
      <dgm:t>
        <a:bodyPr/>
        <a:lstStyle/>
        <a:p>
          <a:endParaRPr lang="en-US"/>
        </a:p>
      </dgm:t>
    </dgm:pt>
    <dgm:pt modelId="{EBAB0061-CE60-4217-B261-5E5C7C96D8EF}" type="pres">
      <dgm:prSet presAssocID="{74D9CF30-DDB1-488E-8FAD-CE975CB27D0A}" presName="circ2" presStyleLbl="vennNode1" presStyleIdx="1" presStyleCnt="3" custScaleX="82633" custScaleY="79466"/>
      <dgm:spPr/>
      <dgm:t>
        <a:bodyPr/>
        <a:lstStyle/>
        <a:p>
          <a:endParaRPr lang="en-US"/>
        </a:p>
      </dgm:t>
    </dgm:pt>
    <dgm:pt modelId="{BBB70135-FC30-4BD1-8197-92C8BCD3490F}" type="pres">
      <dgm:prSet presAssocID="{74D9CF30-DDB1-488E-8FAD-CE975CB27D0A}" presName="circ2Tx" presStyleLbl="revTx" presStyleIdx="0" presStyleCnt="0">
        <dgm:presLayoutVars>
          <dgm:chMax val="0"/>
          <dgm:chPref val="0"/>
          <dgm:bulletEnabled val="1"/>
        </dgm:presLayoutVars>
      </dgm:prSet>
      <dgm:spPr/>
      <dgm:t>
        <a:bodyPr/>
        <a:lstStyle/>
        <a:p>
          <a:endParaRPr lang="en-US"/>
        </a:p>
      </dgm:t>
    </dgm:pt>
    <dgm:pt modelId="{F798A72D-F770-4FA9-A601-0D6CAA20BD54}" type="pres">
      <dgm:prSet presAssocID="{B2689183-717A-4B0C-B60C-6E5B41E5184D}" presName="circ3" presStyleLbl="vennNode1" presStyleIdx="2" presStyleCnt="3" custScaleX="89086" custScaleY="82291"/>
      <dgm:spPr/>
      <dgm:t>
        <a:bodyPr/>
        <a:lstStyle/>
        <a:p>
          <a:endParaRPr lang="en-US"/>
        </a:p>
      </dgm:t>
    </dgm:pt>
    <dgm:pt modelId="{BAE7321A-E7E4-4762-A607-BFE9D14B192C}" type="pres">
      <dgm:prSet presAssocID="{B2689183-717A-4B0C-B60C-6E5B41E5184D}" presName="circ3Tx" presStyleLbl="revTx" presStyleIdx="0" presStyleCnt="0">
        <dgm:presLayoutVars>
          <dgm:chMax val="0"/>
          <dgm:chPref val="0"/>
          <dgm:bulletEnabled val="1"/>
        </dgm:presLayoutVars>
      </dgm:prSet>
      <dgm:spPr/>
      <dgm:t>
        <a:bodyPr/>
        <a:lstStyle/>
        <a:p>
          <a:endParaRPr lang="en-US"/>
        </a:p>
      </dgm:t>
    </dgm:pt>
  </dgm:ptLst>
  <dgm:cxnLst>
    <dgm:cxn modelId="{7E8A6D5E-9E88-465B-8A59-17BDF4F13011}" type="presOf" srcId="{74D9CF30-DDB1-488E-8FAD-CE975CB27D0A}" destId="{EBAB0061-CE60-4217-B261-5E5C7C96D8EF}" srcOrd="0" destOrd="0" presId="urn:microsoft.com/office/officeart/2005/8/layout/venn1"/>
    <dgm:cxn modelId="{B39B697F-A013-412F-B130-144E832DED83}" srcId="{DCB01C13-715F-4C2D-8222-45E5A5C97BDF}" destId="{74D9CF30-DDB1-488E-8FAD-CE975CB27D0A}" srcOrd="1" destOrd="0" parTransId="{C4C6FCD0-A78F-41D2-BCE0-46C7C76784CF}" sibTransId="{9C88A9A8-C511-4CE0-910E-1D0877176384}"/>
    <dgm:cxn modelId="{30460140-CB16-4A81-B626-5B568297C5ED}" type="presOf" srcId="{B2689183-717A-4B0C-B60C-6E5B41E5184D}" destId="{F798A72D-F770-4FA9-A601-0D6CAA20BD54}" srcOrd="0" destOrd="0" presId="urn:microsoft.com/office/officeart/2005/8/layout/venn1"/>
    <dgm:cxn modelId="{CF6883C1-4F61-4148-8F06-B3F4E0376CB7}" type="presOf" srcId="{74D9CF30-DDB1-488E-8FAD-CE975CB27D0A}" destId="{BBB70135-FC30-4BD1-8197-92C8BCD3490F}" srcOrd="1" destOrd="0" presId="urn:microsoft.com/office/officeart/2005/8/layout/venn1"/>
    <dgm:cxn modelId="{8BF24A6E-5925-4338-92C0-EB8DA86BED9F}" type="presOf" srcId="{DCB01C13-715F-4C2D-8222-45E5A5C97BDF}" destId="{8AE467EA-1C14-431F-AEE4-7B9175BFA285}" srcOrd="0" destOrd="0" presId="urn:microsoft.com/office/officeart/2005/8/layout/venn1"/>
    <dgm:cxn modelId="{AFACAFC9-DD75-45A6-93E0-AD81575FBA61}" type="presOf" srcId="{B2689183-717A-4B0C-B60C-6E5B41E5184D}" destId="{BAE7321A-E7E4-4762-A607-BFE9D14B192C}" srcOrd="1" destOrd="0" presId="urn:microsoft.com/office/officeart/2005/8/layout/venn1"/>
    <dgm:cxn modelId="{688089F4-EC42-404E-B4FB-8F695242851F}" srcId="{DCB01C13-715F-4C2D-8222-45E5A5C97BDF}" destId="{D10FDCD2-C1F6-46F1-BC97-94EE1B13E7DD}" srcOrd="0" destOrd="0" parTransId="{ACA76C5B-4B49-4390-B5EF-D7476AA20147}" sibTransId="{58A92796-C6CB-4B2E-A91C-DFEB98714630}"/>
    <dgm:cxn modelId="{BEEC40BB-E1E5-44F4-A50C-FA0477F39F33}" type="presOf" srcId="{D10FDCD2-C1F6-46F1-BC97-94EE1B13E7DD}" destId="{59782764-879E-41DB-A5E7-B412F9A02CF4}" srcOrd="1" destOrd="0" presId="urn:microsoft.com/office/officeart/2005/8/layout/venn1"/>
    <dgm:cxn modelId="{435078D9-44E0-42CA-B182-206163D4D060}" type="presOf" srcId="{D10FDCD2-C1F6-46F1-BC97-94EE1B13E7DD}" destId="{3B8A9496-B823-477B-9F40-56A9C215CD71}" srcOrd="0" destOrd="0" presId="urn:microsoft.com/office/officeart/2005/8/layout/venn1"/>
    <dgm:cxn modelId="{D3D73F1C-F9D8-4DFD-9C5A-E81A46CD997B}" srcId="{DCB01C13-715F-4C2D-8222-45E5A5C97BDF}" destId="{B2689183-717A-4B0C-B60C-6E5B41E5184D}" srcOrd="2" destOrd="0" parTransId="{3AF54736-8358-48FD-84A3-6BB7F45E2D0E}" sibTransId="{8117A2DC-C942-417B-8A1A-7BC66686EA8B}"/>
    <dgm:cxn modelId="{DE57F99E-A8BF-4CCB-A105-FD152D4F73C7}" type="presParOf" srcId="{8AE467EA-1C14-431F-AEE4-7B9175BFA285}" destId="{3B8A9496-B823-477B-9F40-56A9C215CD71}" srcOrd="0" destOrd="0" presId="urn:microsoft.com/office/officeart/2005/8/layout/venn1"/>
    <dgm:cxn modelId="{CF7475AA-DE9B-45D5-B42A-CAF0C1EBA8B8}" type="presParOf" srcId="{8AE467EA-1C14-431F-AEE4-7B9175BFA285}" destId="{59782764-879E-41DB-A5E7-B412F9A02CF4}" srcOrd="1" destOrd="0" presId="urn:microsoft.com/office/officeart/2005/8/layout/venn1"/>
    <dgm:cxn modelId="{23FBB15A-BA2C-4C20-A269-B7E5F213CC3E}" type="presParOf" srcId="{8AE467EA-1C14-431F-AEE4-7B9175BFA285}" destId="{EBAB0061-CE60-4217-B261-5E5C7C96D8EF}" srcOrd="2" destOrd="0" presId="urn:microsoft.com/office/officeart/2005/8/layout/venn1"/>
    <dgm:cxn modelId="{F22C5CE0-9144-4F71-BC84-99CB8B91D538}" type="presParOf" srcId="{8AE467EA-1C14-431F-AEE4-7B9175BFA285}" destId="{BBB70135-FC30-4BD1-8197-92C8BCD3490F}" srcOrd="3" destOrd="0" presId="urn:microsoft.com/office/officeart/2005/8/layout/venn1"/>
    <dgm:cxn modelId="{CEF9561B-54EF-4CD4-857E-9A005DB9D9C8}" type="presParOf" srcId="{8AE467EA-1C14-431F-AEE4-7B9175BFA285}" destId="{F798A72D-F770-4FA9-A601-0D6CAA20BD54}" srcOrd="4" destOrd="0" presId="urn:microsoft.com/office/officeart/2005/8/layout/venn1"/>
    <dgm:cxn modelId="{027C03FF-FD2B-4578-A89B-F1E1E479B208}" type="presParOf" srcId="{8AE467EA-1C14-431F-AEE4-7B9175BFA285}" destId="{BAE7321A-E7E4-4762-A607-BFE9D14B192C}"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A409C2F1-7152-4535-81FE-0DA59F139E56}" type="datetimeFigureOut">
              <a:rPr lang="en-US" smtClean="0"/>
              <a:t>8/29/2016</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195081C0-C48E-4861-A9B9-D669FC6FFF39}" type="slidenum">
              <a:rPr lang="en-US" smtClean="0"/>
              <a:t>‹#›</a:t>
            </a:fld>
            <a:endParaRPr lang="en-US"/>
          </a:p>
        </p:txBody>
      </p:sp>
    </p:spTree>
    <p:extLst>
      <p:ext uri="{BB962C8B-B14F-4D97-AF65-F5344CB8AC3E}">
        <p14:creationId xmlns:p14="http://schemas.microsoft.com/office/powerpoint/2010/main" val="3707002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43B4F879-37A9-4D5C-AB2F-4B0C3866E5C5}" type="datetimeFigureOut">
              <a:rPr lang="en-US" smtClean="0"/>
              <a:pPr/>
              <a:t>8/29/2016</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DE5DD611-8D1C-49E7-AE70-B9B3F7C2A00E}" type="slidenum">
              <a:rPr lang="en-US" smtClean="0"/>
              <a:pPr/>
              <a:t>‹#›</a:t>
            </a:fld>
            <a:endParaRPr lang="en-US" dirty="0"/>
          </a:p>
        </p:txBody>
      </p:sp>
    </p:spTree>
    <p:extLst>
      <p:ext uri="{BB962C8B-B14F-4D97-AF65-F5344CB8AC3E}">
        <p14:creationId xmlns:p14="http://schemas.microsoft.com/office/powerpoint/2010/main" val="3207781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4" name="Slide Number Placeholder 3"/>
          <p:cNvSpPr>
            <a:spLocks noGrp="1"/>
          </p:cNvSpPr>
          <p:nvPr>
            <p:ph type="sldNum" sz="quarter" idx="10"/>
          </p:nvPr>
        </p:nvSpPr>
        <p:spPr/>
        <p:txBody>
          <a:bodyPr/>
          <a:lstStyle/>
          <a:p>
            <a:fld id="{DE5DD611-8D1C-49E7-AE70-B9B3F7C2A00E}" type="slidenum">
              <a:rPr lang="en-US" smtClean="0"/>
              <a:pPr/>
              <a:t>1</a:t>
            </a:fld>
            <a:endParaRPr lang="en-US" dirty="0"/>
          </a:p>
        </p:txBody>
      </p:sp>
    </p:spTree>
    <p:extLst>
      <p:ext uri="{BB962C8B-B14F-4D97-AF65-F5344CB8AC3E}">
        <p14:creationId xmlns:p14="http://schemas.microsoft.com/office/powerpoint/2010/main" val="16073076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22375" y="698500"/>
            <a:ext cx="4656138" cy="3490913"/>
          </a:xfrm>
        </p:spPr>
      </p:sp>
      <p:sp>
        <p:nvSpPr>
          <p:cNvPr id="3" name="Notes Placeholder 2"/>
          <p:cNvSpPr>
            <a:spLocks noGrp="1"/>
          </p:cNvSpPr>
          <p:nvPr>
            <p:ph type="body" idx="1"/>
          </p:nvPr>
        </p:nvSpPr>
        <p:spPr/>
        <p:txBody>
          <a:bodyPr/>
          <a:lstStyle/>
          <a:p>
            <a:r>
              <a:rPr lang="en-US" i="1" dirty="0"/>
              <a:t>Discuss patient portals, ask the class if any of their physicians offer a patient portal and if so, do they see it as a benefit</a:t>
            </a:r>
            <a:r>
              <a:rPr lang="en-US" i="1" dirty="0" smtClean="0"/>
              <a:t>?</a:t>
            </a:r>
          </a:p>
          <a:p>
            <a:endParaRPr lang="en-US" dirty="0"/>
          </a:p>
          <a:p>
            <a:pPr lvl="0"/>
            <a:r>
              <a:rPr lang="en-US" dirty="0"/>
              <a:t>Patient portal: secure Internet connection to a practice for communication and patient access to practice </a:t>
            </a:r>
            <a:r>
              <a:rPr lang="en-US" dirty="0" smtClean="0"/>
              <a:t>databases</a:t>
            </a:r>
          </a:p>
          <a:p>
            <a:pPr lvl="0"/>
            <a:endParaRPr lang="en-US" dirty="0"/>
          </a:p>
          <a:p>
            <a:pPr lvl="0"/>
            <a:r>
              <a:rPr lang="en-US" dirty="0"/>
              <a:t>Interactions include: e-mailing questions, completing paperwork, requesting prescriptions or refills, obtaining test results, accessing a treatment record, disputing information in the record, transferring information from a PHR to the practice record (or vice versa), requesting that information from a record be sent to another provider outside the practice, updating demographic or financial or other information, reporting medical home test or medical monitor results, scheduling or changing appointments, checking billing statements, completing surveys and questionnaires, accessing patient education information, comparing health status to national norms</a:t>
            </a:r>
          </a:p>
          <a:p>
            <a:endParaRPr lang="en-US" dirty="0"/>
          </a:p>
          <a:p>
            <a:endParaRPr lang="en-US" dirty="0"/>
          </a:p>
        </p:txBody>
      </p:sp>
      <p:sp>
        <p:nvSpPr>
          <p:cNvPr id="4" name="Slide Number Placeholder 3"/>
          <p:cNvSpPr>
            <a:spLocks noGrp="1"/>
          </p:cNvSpPr>
          <p:nvPr>
            <p:ph type="sldNum" sz="quarter" idx="10"/>
          </p:nvPr>
        </p:nvSpPr>
        <p:spPr/>
        <p:txBody>
          <a:bodyPr/>
          <a:lstStyle/>
          <a:p>
            <a:fld id="{DE5DD611-8D1C-49E7-AE70-B9B3F7C2A00E}" type="slidenum">
              <a:rPr lang="en-US" smtClean="0"/>
              <a:pPr/>
              <a:t>10</a:t>
            </a:fld>
            <a:endParaRPr lang="en-US" dirty="0"/>
          </a:p>
        </p:txBody>
      </p:sp>
    </p:spTree>
    <p:extLst>
      <p:ext uri="{BB962C8B-B14F-4D97-AF65-F5344CB8AC3E}">
        <p14:creationId xmlns:p14="http://schemas.microsoft.com/office/powerpoint/2010/main" val="27031091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r>
              <a:rPr lang="en-US" i="1" dirty="0" smtClean="0"/>
              <a:t>Discuss your company’s policies</a:t>
            </a:r>
            <a:r>
              <a:rPr lang="en-US" i="1" baseline="0" dirty="0" smtClean="0"/>
              <a:t> about communicating between patients and the office.  What systems do you use, are there any privacy concerns with these communication systems?  Tablets, cell phones, paper forms, etc.</a:t>
            </a:r>
          </a:p>
          <a:p>
            <a:endParaRPr lang="en-US" baseline="0" dirty="0" smtClean="0"/>
          </a:p>
          <a:p>
            <a:r>
              <a:rPr lang="en-US" baseline="0" dirty="0" smtClean="0"/>
              <a:t>User rights and access – access to a patient’s EHR is based on your role/job.  You be given as much access as you need to efficiently perform your job and no more.  </a:t>
            </a:r>
          </a:p>
          <a:p>
            <a:endParaRPr lang="en-US" baseline="0" dirty="0" smtClean="0"/>
          </a:p>
          <a:p>
            <a:r>
              <a:rPr lang="en-US" i="1" baseline="0" dirty="0" smtClean="0"/>
              <a:t>Discuss your company’s procedures about documenting messages regarding patient’s clinical care, follow up on messages, </a:t>
            </a:r>
            <a:r>
              <a:rPr lang="en-US" i="1" baseline="0" dirty="0" err="1" smtClean="0"/>
              <a:t>etc</a:t>
            </a:r>
            <a:endParaRPr lang="en-US" i="1" baseline="0" dirty="0" smtClean="0"/>
          </a:p>
          <a:p>
            <a:endParaRPr lang="en-US" i="1" baseline="0" dirty="0" smtClean="0"/>
          </a:p>
          <a:p>
            <a:r>
              <a:rPr lang="en-US" i="1" dirty="0" smtClean="0"/>
              <a:t>Ask the</a:t>
            </a:r>
            <a:r>
              <a:rPr lang="en-US" i="1" baseline="0" dirty="0" smtClean="0"/>
              <a:t> class if documentation needs to be professional and complete about a patient.  Any documentation that is clinical in nature will become part of the medical record, if the record was summoned to court would it be a strong defense for your physician or facility, or not.</a:t>
            </a:r>
          </a:p>
          <a:p>
            <a:endParaRPr lang="en-US" baseline="0" dirty="0" smtClean="0"/>
          </a:p>
        </p:txBody>
      </p:sp>
      <p:sp>
        <p:nvSpPr>
          <p:cNvPr id="4" name="Slide Number Placeholder 3"/>
          <p:cNvSpPr>
            <a:spLocks noGrp="1"/>
          </p:cNvSpPr>
          <p:nvPr>
            <p:ph type="sldNum" sz="quarter" idx="10"/>
          </p:nvPr>
        </p:nvSpPr>
        <p:spPr/>
        <p:txBody>
          <a:bodyPr/>
          <a:lstStyle/>
          <a:p>
            <a:fld id="{DE5DD611-8D1C-49E7-AE70-B9B3F7C2A00E}" type="slidenum">
              <a:rPr lang="en-US" smtClean="0"/>
              <a:pPr/>
              <a:t>11</a:t>
            </a:fld>
            <a:endParaRPr lang="en-US"/>
          </a:p>
        </p:txBody>
      </p:sp>
    </p:spTree>
    <p:extLst>
      <p:ext uri="{BB962C8B-B14F-4D97-AF65-F5344CB8AC3E}">
        <p14:creationId xmlns:p14="http://schemas.microsoft.com/office/powerpoint/2010/main" val="33027606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r>
              <a:rPr lang="en-US" dirty="0" smtClean="0"/>
              <a:t>An EHR</a:t>
            </a:r>
            <a:r>
              <a:rPr lang="en-US" baseline="0" dirty="0" smtClean="0"/>
              <a:t> not only stores the patient’s protected health information but also supports many other functions of your organization.</a:t>
            </a:r>
          </a:p>
          <a:p>
            <a:endParaRPr lang="en-US" baseline="0" dirty="0" smtClean="0"/>
          </a:p>
          <a:p>
            <a:r>
              <a:rPr lang="en-US" baseline="0" dirty="0" smtClean="0"/>
              <a:t>Financial – EHR documentation supports every procedure and disease code we use to facilitate reimbursement for your organization.  “If it isn’t documented, it didn’t happen.”  Services that are not properly documented and have a medically necessary diagnosis code to support the service happening will not be reimbursed by the insurance company.  Also, proper use of the EHR may be linked to the purchasing of supplies and maintaining inventories for your company.  For example, it is documented that a patient was given a pair of crutches at their visit, this would take the crutches out of inventory and alert the medical supply purchasing department that the inventory for that item has gone down and an order may need to be placed.</a:t>
            </a:r>
          </a:p>
          <a:p>
            <a:endParaRPr lang="en-US" baseline="0" dirty="0" smtClean="0"/>
          </a:p>
          <a:p>
            <a:r>
              <a:rPr lang="en-US" baseline="0" dirty="0" smtClean="0"/>
              <a:t>Clinical – EHR documentation links or may trigger event to occur at other clinical areas within an organizational.  For example, a patient may be in the ED and will be admitted to the hospital, this information could be sent directly to the Admissions, Nursing, Housekeeping, Dietary, etc. departments to put them on alert that a patient is being admitted.</a:t>
            </a:r>
          </a:p>
          <a:p>
            <a:endParaRPr lang="en-US" baseline="0" dirty="0" smtClean="0"/>
          </a:p>
          <a:p>
            <a:r>
              <a:rPr lang="en-US" baseline="0" dirty="0" smtClean="0"/>
              <a:t>Support – EHR documentation support the HIM department functions which deal with coding, abstracting, analyzing medical records, and release of information.  Proper case management and discharge procedures are supported using this documentation.</a:t>
            </a:r>
            <a:endParaRPr lang="en-US" dirty="0"/>
          </a:p>
        </p:txBody>
      </p:sp>
      <p:sp>
        <p:nvSpPr>
          <p:cNvPr id="4" name="Slide Number Placeholder 3"/>
          <p:cNvSpPr>
            <a:spLocks noGrp="1"/>
          </p:cNvSpPr>
          <p:nvPr>
            <p:ph type="sldNum" sz="quarter" idx="10"/>
          </p:nvPr>
        </p:nvSpPr>
        <p:spPr/>
        <p:txBody>
          <a:bodyPr/>
          <a:lstStyle/>
          <a:p>
            <a:fld id="{DE5DD611-8D1C-49E7-AE70-B9B3F7C2A00E}" type="slidenum">
              <a:rPr lang="en-US" smtClean="0"/>
              <a:pPr/>
              <a:t>12</a:t>
            </a:fld>
            <a:endParaRPr lang="en-US"/>
          </a:p>
        </p:txBody>
      </p:sp>
    </p:spTree>
    <p:extLst>
      <p:ext uri="{BB962C8B-B14F-4D97-AF65-F5344CB8AC3E}">
        <p14:creationId xmlns:p14="http://schemas.microsoft.com/office/powerpoint/2010/main" val="5515917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1275" y="387350"/>
            <a:ext cx="4243388" cy="3181350"/>
          </a:xfrm>
        </p:spPr>
      </p:sp>
      <p:sp>
        <p:nvSpPr>
          <p:cNvPr id="3" name="Notes Placeholder 2"/>
          <p:cNvSpPr>
            <a:spLocks noGrp="1"/>
          </p:cNvSpPr>
          <p:nvPr>
            <p:ph type="body" idx="1"/>
          </p:nvPr>
        </p:nvSpPr>
        <p:spPr>
          <a:xfrm>
            <a:off x="19509" y="3568488"/>
            <a:ext cx="7023100" cy="5663036"/>
          </a:xfrm>
        </p:spPr>
        <p:txBody>
          <a:bodyPr/>
          <a:lstStyle/>
          <a:p>
            <a:pPr defTabSz="933237">
              <a:defRPr/>
            </a:pPr>
            <a:r>
              <a:rPr lang="en-US" dirty="0"/>
              <a:t>Interoperability—the ability of systems to communicate and exchange information with one another. Have students discuss whether sharing health information between care providers and facilitates is a positive or negative practice</a:t>
            </a:r>
          </a:p>
          <a:p>
            <a:pPr defTabSz="933237">
              <a:defRPr/>
            </a:pPr>
            <a:r>
              <a:rPr lang="en-US" i="1" dirty="0"/>
              <a:t>Relay an example of the consequences of systems that lack interoperability.  Example:  Patient is scheduled for knee replacement surgery. The nurse anesthetist takes the patient’s history for anesthesia clearance. All of the patient’s responses are entered into the anesthesia database.  The patient then has to meet with an intake nurse for his nursing history.  Because the anesthesia group uses one computer system, and the hospital uses another, all of the questions have to be repeated and the data captured  a second time.  </a:t>
            </a:r>
          </a:p>
          <a:p>
            <a:pPr defTabSz="933237">
              <a:defRPr/>
            </a:pPr>
            <a:r>
              <a:rPr lang="en-US" b="1" i="1" dirty="0"/>
              <a:t>Give students examples or have them brainstorm examples of when minimum necessary should be imposed</a:t>
            </a:r>
            <a:r>
              <a:rPr lang="en-US" i="1" dirty="0"/>
              <a:t>.  Example:  A female patient was an inpatient seven years ago due to appendicitis.  She was admitted recently as a result of a car accident.  The insurance company requests any and all records related to the accident.  In that case the appendicitis does not need to be released.</a:t>
            </a:r>
          </a:p>
          <a:p>
            <a:pPr defTabSz="933237">
              <a:defRPr/>
            </a:pPr>
            <a:r>
              <a:rPr lang="en-US" i="1" dirty="0"/>
              <a:t>HIV status and substance abuse, if not directly related to the patient’s care must be protected and only disclosed with the patient’s permission.</a:t>
            </a:r>
          </a:p>
          <a:p>
            <a:r>
              <a:rPr lang="en-US" b="1" dirty="0"/>
              <a:t>Research </a:t>
            </a:r>
            <a:r>
              <a:rPr lang="en-US" dirty="0"/>
              <a:t>plays an important role in the United States, accounting for many of the medical advances that have become commonplace today.   If a facility or its patients are involved in research studies, the EHR must provide the capability to gather information needed and to report treatment outcomes as noted in the research protocol. Office staff functions may also require adjustments for research participant patients, so it is important for all in the health care practice to be introduced to the research process.  For example, the CDC has been working to reduce influenza and pneumonia outbreaks by requiring providers to vaccinate everyone.  The CDC also is collecting data from providers related to urinary tract infections caused by Foley catheters that are left in for more than a couple of days.  An EHR facilitates collecting this information and providing a method to share this with the CDC very easily.</a:t>
            </a:r>
          </a:p>
          <a:p>
            <a:pPr defTabSz="933237">
              <a:defRPr/>
            </a:pPr>
            <a:r>
              <a:rPr lang="en-US" b="1" dirty="0"/>
              <a:t>Registries</a:t>
            </a:r>
            <a:r>
              <a:rPr lang="en-US" dirty="0"/>
              <a:t> are often sponsored by government agencies to gather specific pieces of health care data on designated populations, helping to identify geographic areas where diseases are found, effective treatments, life span of those with the disease, conditions under which the disease occurs, and so forth; reporting to specific registries may be required by law in some states</a:t>
            </a:r>
          </a:p>
          <a:p>
            <a:pPr defTabSz="933237">
              <a:defRPr/>
            </a:pPr>
            <a:r>
              <a:rPr lang="en-US" b="1" dirty="0"/>
              <a:t>Reportable events</a:t>
            </a:r>
            <a:r>
              <a:rPr lang="en-US" dirty="0"/>
              <a:t>—state laws may require reporting of illegal or suspected events such as child or elder abuse or injury caused by violent means, certain contagious diseases, and sexually transmitted diseases; data is required to ensure follow-up treatment, for notification of exposure to other individuals, and to investigate illegal activities</a:t>
            </a:r>
          </a:p>
          <a:p>
            <a:pPr defTabSz="933237">
              <a:defRPr/>
            </a:pPr>
            <a:r>
              <a:rPr lang="en-US" b="1" dirty="0"/>
              <a:t>Continuity of Care</a:t>
            </a:r>
            <a:r>
              <a:rPr lang="en-US" dirty="0"/>
              <a:t>—health care providers need to have accurate information about the patient’s current diagnoses, medications, health status, and important test results in order to provide quality care; sharing also eliminates duplicate testing and decreases errors; patients in emergency situations are not able to communicate information that may be vital for survival; current patient information is important when patients are referred to a specialist or other provider for care</a:t>
            </a:r>
          </a:p>
          <a:p>
            <a:pPr defTabSz="933237">
              <a:defRPr/>
            </a:pPr>
            <a:endParaRPr lang="en-US" dirty="0"/>
          </a:p>
          <a:p>
            <a:pPr defTabSz="933237">
              <a:defRPr/>
            </a:pPr>
            <a:r>
              <a:rPr lang="en-US" i="1" dirty="0"/>
              <a:t>Ask students what other facilities your organization shares information with and who shares information with you?</a:t>
            </a:r>
          </a:p>
          <a:p>
            <a:pPr defTabSz="933237">
              <a:defRPr/>
            </a:pPr>
            <a:endParaRPr lang="en-US" dirty="0"/>
          </a:p>
          <a:p>
            <a:endParaRPr lang="en-US" dirty="0"/>
          </a:p>
        </p:txBody>
      </p:sp>
      <p:sp>
        <p:nvSpPr>
          <p:cNvPr id="4" name="Slide Number Placeholder 3"/>
          <p:cNvSpPr>
            <a:spLocks noGrp="1"/>
          </p:cNvSpPr>
          <p:nvPr>
            <p:ph type="sldNum" sz="quarter" idx="10"/>
          </p:nvPr>
        </p:nvSpPr>
        <p:spPr/>
        <p:txBody>
          <a:bodyPr/>
          <a:lstStyle/>
          <a:p>
            <a:fld id="{DE5DD611-8D1C-49E7-AE70-B9B3F7C2A00E}" type="slidenum">
              <a:rPr lang="en-US" smtClean="0"/>
              <a:pPr/>
              <a:t>13</a:t>
            </a:fld>
            <a:endParaRPr lang="en-US" dirty="0"/>
          </a:p>
        </p:txBody>
      </p:sp>
    </p:spTree>
    <p:extLst>
      <p:ext uri="{BB962C8B-B14F-4D97-AF65-F5344CB8AC3E}">
        <p14:creationId xmlns:p14="http://schemas.microsoft.com/office/powerpoint/2010/main" val="28836812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a:xfrm>
            <a:off x="78035" y="4421822"/>
            <a:ext cx="6710962" cy="4421823"/>
          </a:xfrm>
        </p:spPr>
        <p:txBody>
          <a:bodyPr/>
          <a:lstStyle/>
          <a:p>
            <a:pPr defTabSz="933237">
              <a:defRPr/>
            </a:pPr>
            <a:r>
              <a:rPr lang="en-US" dirty="0" smtClean="0"/>
              <a:t>Ensure that the patients</a:t>
            </a:r>
            <a:r>
              <a:rPr lang="en-US" baseline="0" dirty="0" smtClean="0"/>
              <a:t> presenting for care is who they say they are, need to identify potential medical identity fraud.</a:t>
            </a:r>
          </a:p>
          <a:p>
            <a:pPr defTabSz="933237">
              <a:defRPr/>
            </a:pPr>
            <a:endParaRPr lang="en-US" baseline="0" dirty="0" smtClean="0"/>
          </a:p>
          <a:p>
            <a:pPr defTabSz="933237">
              <a:defRPr/>
            </a:pPr>
            <a:r>
              <a:rPr lang="en-US" baseline="0" dirty="0" smtClean="0"/>
              <a:t>Ensure that you have selected the correct patient’s record.  Many patients have the same name and maybe the same DOB.  Use several pieces of the patient’s demographic information to be sure you have the correct record open, name, DOB, phone number, address are examples</a:t>
            </a:r>
          </a:p>
          <a:p>
            <a:pPr defTabSz="933237">
              <a:defRPr/>
            </a:pPr>
            <a:endParaRPr lang="en-US" baseline="0" dirty="0" smtClean="0"/>
          </a:p>
          <a:p>
            <a:pPr defTabSz="933237">
              <a:defRPr/>
            </a:pPr>
            <a:r>
              <a:rPr lang="en-US" baseline="0" dirty="0" smtClean="0"/>
              <a:t>Having the proper training and technology is key to efficiently entering information into an EHR.  Templates are created to assist users to enter the correct information into the fields accurately, completely, etc. to ensure the data has integrity and is useful to others that will use it.</a:t>
            </a:r>
            <a:endParaRPr lang="en-US" dirty="0" smtClean="0"/>
          </a:p>
          <a:p>
            <a:pPr defTabSz="933237">
              <a:defRPr/>
            </a:pPr>
            <a:endParaRPr lang="en-US" dirty="0" smtClean="0"/>
          </a:p>
          <a:p>
            <a:pPr defTabSz="933237">
              <a:defRPr/>
            </a:pPr>
            <a:r>
              <a:rPr lang="en-US" dirty="0" smtClean="0"/>
              <a:t>Error correction of documentation—can use delete or modify functions bringing up an “in error” or “modified” notation; audit trail available to permanently keep track of what was changed</a:t>
            </a:r>
          </a:p>
          <a:p>
            <a:pPr defTabSz="933237">
              <a:defRPr/>
            </a:pPr>
            <a:r>
              <a:rPr lang="en-US" dirty="0" smtClean="0"/>
              <a:t>Ask the students:</a:t>
            </a:r>
            <a:r>
              <a:rPr lang="en-US" baseline="0" dirty="0" smtClean="0"/>
              <a:t>  “</a:t>
            </a:r>
            <a:r>
              <a:rPr lang="en-US" dirty="0" smtClean="0"/>
              <a:t>Why</a:t>
            </a:r>
            <a:r>
              <a:rPr lang="en-US" baseline="0" dirty="0" smtClean="0"/>
              <a:t> is it important that the person who made the error, make the correction?”</a:t>
            </a:r>
          </a:p>
          <a:p>
            <a:pPr defTabSz="933237">
              <a:defRPr/>
            </a:pPr>
            <a:endParaRPr lang="en-US" baseline="0" dirty="0" smtClean="0"/>
          </a:p>
          <a:p>
            <a:pPr defTabSz="933237">
              <a:defRPr/>
            </a:pPr>
            <a:r>
              <a:rPr lang="en-US" baseline="0" dirty="0" smtClean="0"/>
              <a:t>Remote data capture – much of the information that is entered into the patient’s electronic health record is done remotely, the patient is not always in the facility.  </a:t>
            </a:r>
          </a:p>
          <a:p>
            <a:pPr defTabSz="933237">
              <a:defRPr/>
            </a:pPr>
            <a:r>
              <a:rPr lang="en-US" baseline="0" dirty="0" smtClean="0"/>
              <a:t>Ask students about what devices they think would capture data remotely, Smart phones, PDAs, tablets, patient recording devices.  Do the students think there are advantages to remote data collection, if so why?</a:t>
            </a:r>
          </a:p>
          <a:p>
            <a:pPr defTabSz="933237">
              <a:defRPr/>
            </a:pPr>
            <a:endParaRPr lang="en-US" baseline="0" dirty="0" smtClean="0"/>
          </a:p>
          <a:p>
            <a:pPr defTabSz="933237">
              <a:defRPr/>
            </a:pPr>
            <a:r>
              <a:rPr lang="en-US" i="1" baseline="0" dirty="0" smtClean="0"/>
              <a:t>Ask the students if they believe there are any disadvantages of remote data capture….security of transmission, security of device</a:t>
            </a:r>
            <a:endParaRPr lang="en-US" i="1" dirty="0" smtClean="0"/>
          </a:p>
          <a:p>
            <a:endParaRPr lang="en-US" dirty="0"/>
          </a:p>
        </p:txBody>
      </p:sp>
      <p:sp>
        <p:nvSpPr>
          <p:cNvPr id="4" name="Slide Number Placeholder 3"/>
          <p:cNvSpPr>
            <a:spLocks noGrp="1"/>
          </p:cNvSpPr>
          <p:nvPr>
            <p:ph type="sldNum" sz="quarter" idx="10"/>
          </p:nvPr>
        </p:nvSpPr>
        <p:spPr/>
        <p:txBody>
          <a:bodyPr/>
          <a:lstStyle/>
          <a:p>
            <a:fld id="{DE5DD611-8D1C-49E7-AE70-B9B3F7C2A00E}" type="slidenum">
              <a:rPr lang="en-US" smtClean="0"/>
              <a:pPr/>
              <a:t>14</a:t>
            </a:fld>
            <a:endParaRPr lang="en-US" dirty="0"/>
          </a:p>
        </p:txBody>
      </p:sp>
    </p:spTree>
    <p:extLst>
      <p:ext uri="{BB962C8B-B14F-4D97-AF65-F5344CB8AC3E}">
        <p14:creationId xmlns:p14="http://schemas.microsoft.com/office/powerpoint/2010/main" val="22274860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r>
              <a:rPr lang="en-US" dirty="0" smtClean="0"/>
              <a:t>A PHR is a tool</a:t>
            </a:r>
            <a:r>
              <a:rPr lang="en-US" baseline="0" dirty="0" smtClean="0"/>
              <a:t> that allows the patient or patient’s caregiver to plan and manage their own health care.  The patient gathers their demographic, insurance and health data and enters it into a formatted record.  The result is a record that the patient possess, and contains a complete overview of the patient’s history and current care.</a:t>
            </a:r>
          </a:p>
          <a:p>
            <a:r>
              <a:rPr lang="en-US" baseline="0" dirty="0" smtClean="0"/>
              <a:t>Allows the patient to track and update health information from multiple doctors and facilities, coordinate care among providers and healthcare facilities not connected to one another, avoid duplication of tests and procedures, monitor prescriptions, allergies, and wellness.  </a:t>
            </a:r>
          </a:p>
          <a:p>
            <a:r>
              <a:rPr lang="en-US" baseline="0" dirty="0" smtClean="0"/>
              <a:t>A PHR empowers the patient to have control and access to their information and control who has access to their PHR.  PHRs should give patients ownership of their information and can be easily accessible secure, private and confidential.</a:t>
            </a:r>
            <a:endParaRPr lang="en-US" dirty="0"/>
          </a:p>
        </p:txBody>
      </p:sp>
      <p:sp>
        <p:nvSpPr>
          <p:cNvPr id="4" name="Slide Number Placeholder 3"/>
          <p:cNvSpPr>
            <a:spLocks noGrp="1"/>
          </p:cNvSpPr>
          <p:nvPr>
            <p:ph type="sldNum" sz="quarter" idx="10"/>
          </p:nvPr>
        </p:nvSpPr>
        <p:spPr/>
        <p:txBody>
          <a:bodyPr/>
          <a:lstStyle/>
          <a:p>
            <a:fld id="{DE5DD611-8D1C-49E7-AE70-B9B3F7C2A00E}" type="slidenum">
              <a:rPr lang="en-US" smtClean="0"/>
              <a:pPr/>
              <a:t>15</a:t>
            </a:fld>
            <a:endParaRPr lang="en-US" dirty="0"/>
          </a:p>
        </p:txBody>
      </p:sp>
    </p:spTree>
    <p:extLst>
      <p:ext uri="{BB962C8B-B14F-4D97-AF65-F5344CB8AC3E}">
        <p14:creationId xmlns:p14="http://schemas.microsoft.com/office/powerpoint/2010/main" val="6140462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98500"/>
            <a:ext cx="4137025" cy="3101975"/>
          </a:xfrm>
        </p:spPr>
      </p:sp>
      <p:sp>
        <p:nvSpPr>
          <p:cNvPr id="3" name="Notes Placeholder 2"/>
          <p:cNvSpPr>
            <a:spLocks noGrp="1"/>
          </p:cNvSpPr>
          <p:nvPr>
            <p:ph type="body" idx="1"/>
          </p:nvPr>
        </p:nvSpPr>
        <p:spPr>
          <a:xfrm>
            <a:off x="156069" y="3956367"/>
            <a:ext cx="6788997" cy="5352733"/>
          </a:xfrm>
        </p:spPr>
        <p:txBody>
          <a:bodyPr/>
          <a:lstStyle/>
          <a:p>
            <a:r>
              <a:rPr lang="en-US" b="1" dirty="0" smtClean="0"/>
              <a:t>Paper based </a:t>
            </a:r>
            <a:r>
              <a:rPr lang="en-US" dirty="0" smtClean="0"/>
              <a:t>– Keeping a paper record</a:t>
            </a:r>
            <a:r>
              <a:rPr lang="en-US" baseline="0" dirty="0" smtClean="0"/>
              <a:t> of health care encounters</a:t>
            </a:r>
          </a:p>
          <a:p>
            <a:r>
              <a:rPr lang="en-US" baseline="0" dirty="0" smtClean="0"/>
              <a:t>Advantages – low cost method of record keeping, no worries about cybersecurity</a:t>
            </a:r>
          </a:p>
          <a:p>
            <a:r>
              <a:rPr lang="en-US" baseline="0" dirty="0" smtClean="0"/>
              <a:t>Disadvantages – no remote access, may forget to bring PHR to appointments, no logical format to assemble, organize and update, difficult for patient to ensure secure access to the PHR</a:t>
            </a:r>
          </a:p>
          <a:p>
            <a:endParaRPr lang="en-US" baseline="0" dirty="0" smtClean="0"/>
          </a:p>
          <a:p>
            <a:r>
              <a:rPr lang="en-US" b="1" baseline="0" dirty="0" smtClean="0"/>
              <a:t>Computer based </a:t>
            </a:r>
            <a:r>
              <a:rPr lang="en-US" baseline="0" dirty="0" smtClean="0"/>
              <a:t>– or software based allows the patient to download or install software designed to facilitate keeping their healthcare information in a logical format.  It is not designed to interact with other systems, the patient enters the information themselves, or scans in documents and images.  When visiting a facility, the patient can print a copy of their PHR or save it to a portable device, i.e. flash drive, CD</a:t>
            </a:r>
          </a:p>
          <a:p>
            <a:r>
              <a:rPr lang="en-US" baseline="0" dirty="0" smtClean="0"/>
              <a:t>Advantages – much more portability than paper based, often password protected, not connected to the Internet, back up of data helps to prevent loss of information</a:t>
            </a:r>
          </a:p>
          <a:p>
            <a:r>
              <a:rPr lang="en-US" baseline="0" dirty="0" smtClean="0"/>
              <a:t>Disadvantages – the data is only as good as the accuracy used in entering it, typing errors by the patient can result in an inaccurate record, no Internet connectivity, if you forget to print copies or bring your flash drive, facilities may not allow an outside device (flash drive) to be inserted into their system in fear of viruses and other malware that may be on that device.</a:t>
            </a:r>
          </a:p>
          <a:p>
            <a:endParaRPr lang="en-US" baseline="0" dirty="0" smtClean="0"/>
          </a:p>
          <a:p>
            <a:r>
              <a:rPr lang="en-US" b="1" baseline="0" dirty="0" smtClean="0"/>
              <a:t>Web based </a:t>
            </a:r>
            <a:r>
              <a:rPr lang="en-US" baseline="0" dirty="0" smtClean="0"/>
              <a:t>– can be attached to a specific health information system (tethered), or not attached to a specific health information system (untethered)</a:t>
            </a:r>
          </a:p>
          <a:p>
            <a:r>
              <a:rPr lang="en-US" baseline="0" dirty="0" smtClean="0"/>
              <a:t>Examples of tethered – patient’s insurance company, employer, healthcare facility.  Access is gained through that organization’s patient portal</a:t>
            </a:r>
          </a:p>
          <a:p>
            <a:r>
              <a:rPr lang="en-US" baseline="0" dirty="0" smtClean="0"/>
              <a:t>Examples of untethered – software that is available to the patient that resides in the “cloud” or on the web site host’s server.  The software is not installed on the patient’s computer.  Access is granted through usernames and passwords created by the patient for themselves or others that they wish to grant access to their PHR</a:t>
            </a:r>
          </a:p>
          <a:p>
            <a:r>
              <a:rPr lang="en-US" baseline="0" dirty="0" smtClean="0"/>
              <a:t>Advantages – remote access with an Internet connection</a:t>
            </a:r>
          </a:p>
          <a:p>
            <a:r>
              <a:rPr lang="en-US" baseline="0" dirty="0" smtClean="0"/>
              <a:t>Disadvantage – worries about breaches or hacking into the web site’s servers</a:t>
            </a:r>
            <a:endParaRPr lang="en-US" dirty="0"/>
          </a:p>
        </p:txBody>
      </p:sp>
      <p:sp>
        <p:nvSpPr>
          <p:cNvPr id="4" name="Slide Number Placeholder 3"/>
          <p:cNvSpPr>
            <a:spLocks noGrp="1"/>
          </p:cNvSpPr>
          <p:nvPr>
            <p:ph type="sldNum" sz="quarter" idx="10"/>
          </p:nvPr>
        </p:nvSpPr>
        <p:spPr/>
        <p:txBody>
          <a:bodyPr/>
          <a:lstStyle/>
          <a:p>
            <a:fld id="{DE5DD611-8D1C-49E7-AE70-B9B3F7C2A00E}" type="slidenum">
              <a:rPr lang="en-US" smtClean="0"/>
              <a:pPr/>
              <a:t>16</a:t>
            </a:fld>
            <a:endParaRPr lang="en-US" dirty="0"/>
          </a:p>
        </p:txBody>
      </p:sp>
    </p:spTree>
    <p:extLst>
      <p:ext uri="{BB962C8B-B14F-4D97-AF65-F5344CB8AC3E}">
        <p14:creationId xmlns:p14="http://schemas.microsoft.com/office/powerpoint/2010/main" val="1762450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a:xfrm>
            <a:off x="390172" y="4266671"/>
            <a:ext cx="6398824" cy="4964853"/>
          </a:xfrm>
        </p:spPr>
        <p:txBody>
          <a:bodyPr/>
          <a:lstStyle/>
          <a:p>
            <a:r>
              <a:rPr lang="en-US" dirty="0" smtClean="0"/>
              <a:t>When these 2 systems are integrated</a:t>
            </a:r>
            <a:r>
              <a:rPr lang="en-US" baseline="0" dirty="0" smtClean="0"/>
              <a:t> it facilities workflow between the 2 systems.  The patient is only set up once in the PMS system which automatically creates a chart in the EHR system.  Information from PMS that is needed in the EHR will populate the appropriate fields in the EHR, such as patient name, age, DOB, insurance, etc.  Information from the EHR goes back to the PMS to facilitate other needs for the patient, billing, follow up appointments, fulfilling treatment plans from the provider.</a:t>
            </a:r>
          </a:p>
          <a:p>
            <a:endParaRPr lang="en-US" baseline="0" dirty="0" smtClean="0"/>
          </a:p>
          <a:p>
            <a:r>
              <a:rPr lang="en-US" baseline="0" dirty="0" smtClean="0"/>
              <a:t>It is all about streamlining workflow, cutting down on paperwork and trying to make sure nothing falls through cracks for our patients.  </a:t>
            </a:r>
          </a:p>
          <a:p>
            <a:r>
              <a:rPr lang="en-US" baseline="0" dirty="0" smtClean="0"/>
              <a:t>The workflow for billing and coding begins at the time the appointment is made and continues until payment is received.  As the provider is documenting their care and findings of the patient, behind the scenes the charges for those services are beginning to calculate and diagnosis codes reported by the physician at the end of the encounter</a:t>
            </a:r>
            <a:r>
              <a:rPr lang="en-US" dirty="0" smtClean="0"/>
              <a:t> </a:t>
            </a:r>
            <a:r>
              <a:rPr lang="en-US" baseline="0" dirty="0" smtClean="0"/>
              <a:t>are linked and automatically sent to the coding and billing office for review and submission to the insurance company.  </a:t>
            </a:r>
          </a:p>
          <a:p>
            <a:endParaRPr lang="en-US" baseline="0" dirty="0" smtClean="0"/>
          </a:p>
          <a:p>
            <a:r>
              <a:rPr lang="en-US" baseline="0" dirty="0" smtClean="0"/>
              <a:t>Particularly important in reimbursement for home health care and nursing home facilities is that much of the documentation by HH and CNAs can directly affect the reimbursement allowed for that patient’s care.</a:t>
            </a:r>
          </a:p>
          <a:p>
            <a:endParaRPr lang="en-US" baseline="0" dirty="0" smtClean="0"/>
          </a:p>
          <a:p>
            <a:r>
              <a:rPr lang="en-US" baseline="0" dirty="0" smtClean="0"/>
              <a:t>As you can see, interoperability between the billing system and the medical record is vital to financial well being of the organization.  As far as the insurance company is concerned, “if it isn’t documented, it didn’t happen”, and if audited by the insurance company and the medical record does not support what was reimbursed, they will take money back.  If it is determined that this is a wide spread problem at this organization, the organization may lose their ability to participate with that insurance company, may have penalties or criminal charges including imprisonment if fraud and/or abuse to determined.</a:t>
            </a:r>
          </a:p>
          <a:p>
            <a:endParaRPr lang="en-US" dirty="0"/>
          </a:p>
        </p:txBody>
      </p:sp>
      <p:sp>
        <p:nvSpPr>
          <p:cNvPr id="4" name="Slide Number Placeholder 3"/>
          <p:cNvSpPr>
            <a:spLocks noGrp="1"/>
          </p:cNvSpPr>
          <p:nvPr>
            <p:ph type="sldNum" sz="quarter" idx="10"/>
          </p:nvPr>
        </p:nvSpPr>
        <p:spPr/>
        <p:txBody>
          <a:bodyPr/>
          <a:lstStyle/>
          <a:p>
            <a:fld id="{DE5DD611-8D1C-49E7-AE70-B9B3F7C2A00E}" type="slidenum">
              <a:rPr lang="en-US" smtClean="0"/>
              <a:pPr/>
              <a:t>17</a:t>
            </a:fld>
            <a:endParaRPr lang="en-US" dirty="0"/>
          </a:p>
        </p:txBody>
      </p:sp>
    </p:spTree>
    <p:extLst>
      <p:ext uri="{BB962C8B-B14F-4D97-AF65-F5344CB8AC3E}">
        <p14:creationId xmlns:p14="http://schemas.microsoft.com/office/powerpoint/2010/main" val="12950360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98613" y="698500"/>
            <a:ext cx="3825875" cy="2870200"/>
          </a:xfrm>
        </p:spPr>
      </p:sp>
      <p:sp>
        <p:nvSpPr>
          <p:cNvPr id="3" name="Notes Placeholder 2"/>
          <p:cNvSpPr>
            <a:spLocks noGrp="1"/>
          </p:cNvSpPr>
          <p:nvPr>
            <p:ph type="body" idx="1"/>
          </p:nvPr>
        </p:nvSpPr>
        <p:spPr>
          <a:xfrm>
            <a:off x="78035" y="3568488"/>
            <a:ext cx="6867031" cy="4189095"/>
          </a:xfrm>
        </p:spPr>
        <p:txBody>
          <a:bodyPr/>
          <a:lstStyle/>
          <a:p>
            <a:r>
              <a:rPr lang="en-US" dirty="0" smtClean="0"/>
              <a:t>The</a:t>
            </a:r>
            <a:r>
              <a:rPr lang="en-US" baseline="0" dirty="0" smtClean="0"/>
              <a:t> facility determines who has access to their systems and the level of access for each employee.  Many times access is created based on your role at the organization.  Providers have access to the entire patient record but may not have access to billing and coding, CNAs and HHs may only have access to selected templates that they use in their job and no more.  Organizations must be diligent about only giving access to employees to their job, everyone should not have access to the entire system.  Access is granted on a “need to know” basis.</a:t>
            </a:r>
          </a:p>
          <a:p>
            <a:r>
              <a:rPr lang="en-US" b="1" i="1" dirty="0" smtClean="0"/>
              <a:t>In small</a:t>
            </a:r>
            <a:r>
              <a:rPr lang="en-US" b="1" i="1" baseline="0" dirty="0" smtClean="0"/>
              <a:t> groups</a:t>
            </a:r>
            <a:r>
              <a:rPr lang="en-US" i="1" baseline="0" dirty="0" smtClean="0"/>
              <a:t>, ask students to consider some ethical questions about access.  Some examples could be:</a:t>
            </a:r>
          </a:p>
          <a:p>
            <a:pPr marL="174982" indent="-174982">
              <a:buFontTx/>
              <a:buChar char="-"/>
            </a:pPr>
            <a:r>
              <a:rPr lang="en-US" i="1" baseline="0" dirty="0" smtClean="0"/>
              <a:t>One employee leaves her desk but remain logged in, another employee sits down at that workstation and begins to enter information or access a patient’s record – does the second employee have the right to do this, should their be some disciplinary action taken one or the other, or both employees, what would be that discipline, termination, verbal/written warning, retraining….</a:t>
            </a:r>
          </a:p>
          <a:p>
            <a:pPr marL="174982" indent="-174982">
              <a:buFontTx/>
              <a:buChar char="-"/>
            </a:pPr>
            <a:r>
              <a:rPr lang="en-US" i="1" baseline="0" dirty="0" smtClean="0"/>
              <a:t>Should employers have access to your work e-mail account, why or why not?</a:t>
            </a:r>
          </a:p>
          <a:p>
            <a:pPr marL="174982" indent="-174982">
              <a:buFontTx/>
              <a:buChar char="-"/>
            </a:pPr>
            <a:r>
              <a:rPr lang="en-US" i="1" baseline="0" dirty="0" smtClean="0"/>
              <a:t>What if a famous person or local elected official was a patient at your facility, should access be restricted?  If an employee accesses this kind of record and is not part of that patient’s care, they are just “curious” should there be an disciplinary actions taken with that employee?</a:t>
            </a:r>
          </a:p>
          <a:p>
            <a:r>
              <a:rPr lang="en-US" b="1" i="1" baseline="0" dirty="0" smtClean="0"/>
              <a:t>If students were the system administrator</a:t>
            </a:r>
            <a:r>
              <a:rPr lang="en-US" i="1" baseline="0" dirty="0" smtClean="0"/>
              <a:t>, what strategies would they use in making up passwords?  Have students make up the requirements of a password (small or caps, numbers, symbols, length), how often the password should be changed, reusing an old password?  Have them pass them around to other students and give their opinions of whether the password they created is “secure” enough.</a:t>
            </a:r>
          </a:p>
          <a:p>
            <a:r>
              <a:rPr lang="en-US" b="1" i="1" baseline="0" dirty="0" smtClean="0"/>
              <a:t>User rights are based on your role at the organization</a:t>
            </a:r>
            <a:r>
              <a:rPr lang="en-US" i="1" baseline="0" dirty="0" smtClean="0"/>
              <a:t>.  Have students discuss how rights and access may differ between employees (providers, nurses, medical records, scheduling, discharge planners, case managers, administrators, CNAs, HHs, </a:t>
            </a:r>
            <a:r>
              <a:rPr lang="en-US" i="1" baseline="0" dirty="0" err="1" smtClean="0"/>
              <a:t>etc</a:t>
            </a:r>
            <a:r>
              <a:rPr lang="en-US" i="1" baseline="0" dirty="0" smtClean="0"/>
              <a:t>)  Have them give examples of these rights for each role.</a:t>
            </a:r>
          </a:p>
          <a:p>
            <a:r>
              <a:rPr lang="en-US" b="1" i="1" baseline="0" dirty="0" smtClean="0"/>
              <a:t>In small groups, ask students to discuss social media</a:t>
            </a:r>
            <a:r>
              <a:rPr lang="en-US" i="1" baseline="0" dirty="0" smtClean="0"/>
              <a:t>.  Can information about the organization they work for be posted on social media, why or why not?  How about patient information, whether the patient is identified or not, is it appropriate to post this on social media?  Should organizations have policies about social media use both on the job and about the organization, what are your policies?  Use examples to stress the importance of remaining professional even on their social media pages.</a:t>
            </a:r>
          </a:p>
          <a:p>
            <a:pPr marL="174982" indent="-174982">
              <a:buFontTx/>
              <a:buChar cha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E5DD611-8D1C-49E7-AE70-B9B3F7C2A00E}" type="slidenum">
              <a:rPr lang="en-US" smtClean="0"/>
              <a:pPr/>
              <a:t>18</a:t>
            </a:fld>
            <a:endParaRPr lang="en-US" dirty="0"/>
          </a:p>
        </p:txBody>
      </p:sp>
    </p:spTree>
    <p:extLst>
      <p:ext uri="{BB962C8B-B14F-4D97-AF65-F5344CB8AC3E}">
        <p14:creationId xmlns:p14="http://schemas.microsoft.com/office/powerpoint/2010/main" val="25447963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pPr marL="0" lvl="1">
              <a:buFont typeface="Arial" pitchFamily="34" charset="0"/>
              <a:buChar char="•"/>
            </a:pPr>
            <a:r>
              <a:rPr lang="en-US" i="1" baseline="0" dirty="0" smtClean="0">
                <a:latin typeface="+mj-lt"/>
                <a:ea typeface="ヒラギノ角ゴ Pro W3"/>
              </a:rPr>
              <a:t>Ask why HIPAA requires the ability to audit who accessed a record and see what they did.</a:t>
            </a:r>
          </a:p>
          <a:p>
            <a:pPr marL="0" lvl="1">
              <a:buFont typeface="Arial" pitchFamily="34" charset="0"/>
              <a:buChar char="•"/>
            </a:pPr>
            <a:r>
              <a:rPr lang="en-US" i="1" baseline="0" dirty="0" smtClean="0">
                <a:latin typeface="+mj-lt"/>
                <a:ea typeface="ヒラギノ角ゴ Pro W3"/>
              </a:rPr>
              <a:t> Should there be policies about access and consequences of unauthorized access</a:t>
            </a:r>
            <a:endParaRPr lang="en-US" i="1" dirty="0">
              <a:latin typeface="+mj-lt"/>
            </a:endParaRPr>
          </a:p>
        </p:txBody>
      </p:sp>
      <p:sp>
        <p:nvSpPr>
          <p:cNvPr id="4" name="Slide Number Placeholder 3"/>
          <p:cNvSpPr>
            <a:spLocks noGrp="1"/>
          </p:cNvSpPr>
          <p:nvPr>
            <p:ph type="sldNum" sz="quarter" idx="10"/>
          </p:nvPr>
        </p:nvSpPr>
        <p:spPr/>
        <p:txBody>
          <a:bodyPr/>
          <a:lstStyle/>
          <a:p>
            <a:fld id="{DE5DD611-8D1C-49E7-AE70-B9B3F7C2A00E}" type="slidenum">
              <a:rPr lang="en-US" smtClean="0"/>
              <a:pPr/>
              <a:t>19</a:t>
            </a:fld>
            <a:endParaRPr lang="en-US" dirty="0"/>
          </a:p>
        </p:txBody>
      </p:sp>
    </p:spTree>
    <p:extLst>
      <p:ext uri="{BB962C8B-B14F-4D97-AF65-F5344CB8AC3E}">
        <p14:creationId xmlns:p14="http://schemas.microsoft.com/office/powerpoint/2010/main" val="4002141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r>
              <a:rPr lang="en-US" i="1" dirty="0" smtClean="0"/>
              <a:t>Ask students if they think an electronic health record can assist with these concerns </a:t>
            </a:r>
            <a:endParaRPr lang="en-US" i="1" dirty="0"/>
          </a:p>
        </p:txBody>
      </p:sp>
      <p:sp>
        <p:nvSpPr>
          <p:cNvPr id="4" name="Slide Number Placeholder 3"/>
          <p:cNvSpPr>
            <a:spLocks noGrp="1"/>
          </p:cNvSpPr>
          <p:nvPr>
            <p:ph type="sldNum" sz="quarter" idx="10"/>
          </p:nvPr>
        </p:nvSpPr>
        <p:spPr/>
        <p:txBody>
          <a:bodyPr/>
          <a:lstStyle/>
          <a:p>
            <a:fld id="{DE5DD611-8D1C-49E7-AE70-B9B3F7C2A00E}" type="slidenum">
              <a:rPr lang="en-US" smtClean="0"/>
              <a:pPr/>
              <a:t>2</a:t>
            </a:fld>
            <a:endParaRPr lang="en-US" dirty="0"/>
          </a:p>
        </p:txBody>
      </p:sp>
    </p:spTree>
    <p:extLst>
      <p:ext uri="{BB962C8B-B14F-4D97-AF65-F5344CB8AC3E}">
        <p14:creationId xmlns:p14="http://schemas.microsoft.com/office/powerpoint/2010/main" val="20549004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a:xfrm>
            <a:off x="234103" y="4266671"/>
            <a:ext cx="6632928" cy="4499398"/>
          </a:xfrm>
        </p:spPr>
        <p:txBody>
          <a:bodyPr/>
          <a:lstStyle/>
          <a:p>
            <a:r>
              <a:rPr lang="en-US" dirty="0" smtClean="0"/>
              <a:t>Can there</a:t>
            </a:r>
            <a:r>
              <a:rPr lang="en-US" baseline="0" dirty="0" smtClean="0"/>
              <a:t> ever be too much protection?  </a:t>
            </a:r>
          </a:p>
          <a:p>
            <a:r>
              <a:rPr lang="en-US" baseline="0" dirty="0" smtClean="0"/>
              <a:t>Securing the system is an on going job, there will always be individuals that are trying to hack into a system whether or not they mean to do harm if they are successful.  It is everyone in the organization that must be diligent to ensure that PHI about our patient remains safe, secure and confidential.  </a:t>
            </a:r>
          </a:p>
          <a:p>
            <a:r>
              <a:rPr lang="en-US" baseline="0" dirty="0" smtClean="0"/>
              <a:t>There are laws that govern the protection of patient information that facilities and their employees must comply with otherwise they are essentially breaking the law!</a:t>
            </a:r>
          </a:p>
          <a:p>
            <a:endParaRPr lang="en-US" baseline="0" dirty="0" smtClean="0"/>
          </a:p>
          <a:p>
            <a:r>
              <a:rPr lang="en-US" b="1" baseline="0" dirty="0" smtClean="0"/>
              <a:t>Firewalls a</a:t>
            </a:r>
            <a:r>
              <a:rPr lang="en-US" baseline="0" dirty="0" smtClean="0"/>
              <a:t>re software installed on the organization’s servers to prevent unauthorized access, this software must be constantly monitored and updated.</a:t>
            </a:r>
          </a:p>
          <a:p>
            <a:r>
              <a:rPr lang="en-US" baseline="0" dirty="0" smtClean="0"/>
              <a:t>Policies:</a:t>
            </a:r>
          </a:p>
          <a:p>
            <a:r>
              <a:rPr lang="en-US" b="1" baseline="0" dirty="0" smtClean="0"/>
              <a:t>Lock down </a:t>
            </a:r>
            <a:r>
              <a:rPr lang="en-US" baseline="0" dirty="0" smtClean="0"/>
              <a:t>– a device should automatically log off a user after a certain amount of idle time </a:t>
            </a:r>
          </a:p>
          <a:p>
            <a:r>
              <a:rPr lang="en-US" b="1" baseline="0" dirty="0" smtClean="0"/>
              <a:t>Passwords</a:t>
            </a:r>
            <a:r>
              <a:rPr lang="en-US" baseline="0" dirty="0" smtClean="0"/>
              <a:t> – should be complex enough so another employee could not figure it out, they should not be written down where other can see them</a:t>
            </a:r>
          </a:p>
          <a:p>
            <a:r>
              <a:rPr lang="en-US" b="1" baseline="0" dirty="0" smtClean="0"/>
              <a:t>Back ups </a:t>
            </a:r>
            <a:r>
              <a:rPr lang="en-US" baseline="0" dirty="0" smtClean="0"/>
              <a:t>– now that much of the patient’s PHI is being managed electronically it is important that back ups are done at least every day and verified that they are complete backups of all servers.  Keep back ups off site in case the facility has a disaster. (talk about Hurricane Katrina or another natural disaster that may have caused patient records to be destroyed)</a:t>
            </a:r>
          </a:p>
          <a:p>
            <a:r>
              <a:rPr lang="en-US" b="1" baseline="0" dirty="0" smtClean="0"/>
              <a:t>Encryption</a:t>
            </a:r>
            <a:r>
              <a:rPr lang="en-US" baseline="0" dirty="0" smtClean="0"/>
              <a:t> – all information that is being transmitted electronically must be encrypted so that anyone intercepting the information can’t read the information.</a:t>
            </a:r>
          </a:p>
          <a:p>
            <a:r>
              <a:rPr lang="en-US" b="1" baseline="0" dirty="0" smtClean="0"/>
              <a:t>Portable devices </a:t>
            </a:r>
            <a:r>
              <a:rPr lang="en-US" baseline="0" dirty="0" smtClean="0"/>
              <a:t>– the tools we use to capture information are becoming more portable which adds another layer of security.  Ask students to think about having a company tablet that they use or on off site and what their role is in keeping that device secure.  (not leaving it in their car, letting their kids use it, using it for private use, dropping it, </a:t>
            </a:r>
            <a:r>
              <a:rPr lang="en-US" baseline="0" dirty="0" err="1" smtClean="0"/>
              <a:t>etc</a:t>
            </a:r>
            <a:r>
              <a:rPr lang="en-US" baseline="0" dirty="0" smtClean="0"/>
              <a:t>)</a:t>
            </a:r>
          </a:p>
          <a:p>
            <a:r>
              <a:rPr lang="en-US" b="1" baseline="0" dirty="0" smtClean="0"/>
              <a:t>Disposing of equipment </a:t>
            </a:r>
            <a:r>
              <a:rPr lang="en-US" baseline="0" dirty="0" smtClean="0"/>
              <a:t>– care has to be take to ensure that when old computers, laptops </a:t>
            </a:r>
            <a:r>
              <a:rPr lang="en-US" baseline="0" dirty="0" err="1" smtClean="0"/>
              <a:t>etc</a:t>
            </a:r>
            <a:r>
              <a:rPr lang="en-US" baseline="0" dirty="0" smtClean="0"/>
              <a:t> are being disposed of, that the hard drives are wiped clean as there may be residual information left on that device that someone can access.</a:t>
            </a:r>
            <a:endParaRPr lang="en-US" dirty="0"/>
          </a:p>
        </p:txBody>
      </p:sp>
      <p:sp>
        <p:nvSpPr>
          <p:cNvPr id="4" name="Slide Number Placeholder 3"/>
          <p:cNvSpPr>
            <a:spLocks noGrp="1"/>
          </p:cNvSpPr>
          <p:nvPr>
            <p:ph type="sldNum" sz="quarter" idx="10"/>
          </p:nvPr>
        </p:nvSpPr>
        <p:spPr/>
        <p:txBody>
          <a:bodyPr/>
          <a:lstStyle/>
          <a:p>
            <a:fld id="{DE5DD611-8D1C-49E7-AE70-B9B3F7C2A00E}" type="slidenum">
              <a:rPr lang="en-US" smtClean="0"/>
              <a:pPr/>
              <a:t>20</a:t>
            </a:fld>
            <a:endParaRPr lang="en-US" dirty="0"/>
          </a:p>
        </p:txBody>
      </p:sp>
    </p:spTree>
    <p:extLst>
      <p:ext uri="{BB962C8B-B14F-4D97-AF65-F5344CB8AC3E}">
        <p14:creationId xmlns:p14="http://schemas.microsoft.com/office/powerpoint/2010/main" val="40673845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Discuss</a:t>
            </a:r>
            <a:r>
              <a:rPr lang="en-US" i="1" baseline="0" dirty="0" smtClean="0"/>
              <a:t> with the class how the facility can remain operational  (</a:t>
            </a:r>
            <a:r>
              <a:rPr lang="en-US" i="1" baseline="0" smtClean="0"/>
              <a:t>treating patients) even </a:t>
            </a:r>
            <a:r>
              <a:rPr lang="en-US" i="1" baseline="0" dirty="0" smtClean="0"/>
              <a:t>though there is no access to the EHR; use paper forms, dictate, etc</a:t>
            </a:r>
          </a:p>
          <a:p>
            <a:endParaRPr lang="en-US" i="1" baseline="0" dirty="0" smtClean="0"/>
          </a:p>
          <a:p>
            <a:r>
              <a:rPr lang="en-US" i="1" baseline="0" dirty="0" smtClean="0"/>
              <a:t>Once the EHR is operational, how do we input information that was captured during this downtime??</a:t>
            </a:r>
            <a:endParaRPr lang="en-US" i="1" dirty="0"/>
          </a:p>
        </p:txBody>
      </p:sp>
      <p:sp>
        <p:nvSpPr>
          <p:cNvPr id="4" name="Slide Number Placeholder 3"/>
          <p:cNvSpPr>
            <a:spLocks noGrp="1"/>
          </p:cNvSpPr>
          <p:nvPr>
            <p:ph type="sldNum" sz="quarter" idx="10"/>
          </p:nvPr>
        </p:nvSpPr>
        <p:spPr/>
        <p:txBody>
          <a:bodyPr/>
          <a:lstStyle/>
          <a:p>
            <a:fld id="{DE5DD611-8D1C-49E7-AE70-B9B3F7C2A00E}" type="slidenum">
              <a:rPr lang="en-US" smtClean="0"/>
              <a:pPr/>
              <a:t>21</a:t>
            </a:fld>
            <a:endParaRPr lang="en-US" dirty="0"/>
          </a:p>
        </p:txBody>
      </p:sp>
    </p:spTree>
    <p:extLst>
      <p:ext uri="{BB962C8B-B14F-4D97-AF65-F5344CB8AC3E}">
        <p14:creationId xmlns:p14="http://schemas.microsoft.com/office/powerpoint/2010/main" val="15622628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normAutofit/>
          </a:bodyPr>
          <a:lstStyle/>
          <a:p>
            <a:r>
              <a:rPr lang="en-US" dirty="0" smtClean="0"/>
              <a:t>Questions &amp; Answers</a:t>
            </a:r>
          </a:p>
          <a:p>
            <a:pPr>
              <a:buFont typeface="Arial" pitchFamily="34" charset="0"/>
              <a:buChar char="•"/>
            </a:pPr>
            <a:r>
              <a:rPr lang="en-US" dirty="0" smtClean="0"/>
              <a:t> Thank You!</a:t>
            </a:r>
            <a:endParaRPr lang="en-US" dirty="0"/>
          </a:p>
        </p:txBody>
      </p:sp>
      <p:sp>
        <p:nvSpPr>
          <p:cNvPr id="4" name="Slide Number Placeholder 3"/>
          <p:cNvSpPr>
            <a:spLocks noGrp="1"/>
          </p:cNvSpPr>
          <p:nvPr>
            <p:ph type="sldNum" sz="quarter" idx="10"/>
          </p:nvPr>
        </p:nvSpPr>
        <p:spPr/>
        <p:txBody>
          <a:bodyPr/>
          <a:lstStyle/>
          <a:p>
            <a:fld id="{120CBCFC-8459-407C-8EF1-EF8F6F1132F8}" type="slidenum">
              <a:rPr lang="en-US" smtClean="0"/>
              <a:pPr/>
              <a:t>23</a:t>
            </a:fld>
            <a:endParaRPr lang="en-US"/>
          </a:p>
        </p:txBody>
      </p:sp>
    </p:spTree>
    <p:extLst>
      <p:ext uri="{BB962C8B-B14F-4D97-AF65-F5344CB8AC3E}">
        <p14:creationId xmlns:p14="http://schemas.microsoft.com/office/powerpoint/2010/main" val="2763187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E5DD611-8D1C-49E7-AE70-B9B3F7C2A00E}" type="slidenum">
              <a:rPr lang="en-US" smtClean="0"/>
              <a:pPr/>
              <a:t>3</a:t>
            </a:fld>
            <a:endParaRPr lang="en-US" dirty="0"/>
          </a:p>
        </p:txBody>
      </p:sp>
    </p:spTree>
    <p:extLst>
      <p:ext uri="{BB962C8B-B14F-4D97-AF65-F5344CB8AC3E}">
        <p14:creationId xmlns:p14="http://schemas.microsoft.com/office/powerpoint/2010/main" val="878720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pPr lvl="0"/>
            <a:r>
              <a:rPr lang="en-US" i="1" dirty="0"/>
              <a:t>Have students discuss their experience with each system, EHR vs paper, as a patient.</a:t>
            </a:r>
          </a:p>
          <a:p>
            <a:r>
              <a:rPr lang="en-US" i="1" dirty="0" smtClean="0"/>
              <a:t>Ask students if they think using an </a:t>
            </a:r>
            <a:r>
              <a:rPr lang="en-US" i="1" dirty="0"/>
              <a:t>EHR will (or will not) improve patient care.</a:t>
            </a:r>
          </a:p>
          <a:p>
            <a:endParaRPr lang="en-US" i="1" dirty="0"/>
          </a:p>
          <a:p>
            <a:r>
              <a:rPr lang="en-US" i="1" dirty="0"/>
              <a:t>Have students discuss if they know why providers have resisted getting EHRs .</a:t>
            </a:r>
          </a:p>
          <a:p>
            <a:endParaRPr lang="en-US" i="1" dirty="0"/>
          </a:p>
          <a:p>
            <a:r>
              <a:rPr lang="en-US" i="1" dirty="0"/>
              <a:t>Ask students if they </a:t>
            </a:r>
            <a:r>
              <a:rPr lang="en-US" i="1" dirty="0" smtClean="0"/>
              <a:t>care if their doctor uses an EHR and h</a:t>
            </a:r>
            <a:r>
              <a:rPr lang="en-US" i="1" dirty="0"/>
              <a:t>ave them explain why or why not.</a:t>
            </a:r>
          </a:p>
          <a:p>
            <a:r>
              <a:rPr lang="en-US" i="1" dirty="0"/>
              <a:t>Ask students if they </a:t>
            </a:r>
            <a:r>
              <a:rPr lang="en-US" i="1" dirty="0" smtClean="0"/>
              <a:t>think</a:t>
            </a:r>
            <a:r>
              <a:rPr lang="en-US" i="1" dirty="0"/>
              <a:t> technology takes away from that “personal touch” in healthcare</a:t>
            </a:r>
          </a:p>
          <a:p>
            <a:endParaRPr lang="en-US" dirty="0"/>
          </a:p>
        </p:txBody>
      </p:sp>
      <p:sp>
        <p:nvSpPr>
          <p:cNvPr id="4" name="Slide Number Placeholder 3"/>
          <p:cNvSpPr>
            <a:spLocks noGrp="1"/>
          </p:cNvSpPr>
          <p:nvPr>
            <p:ph type="sldNum" sz="quarter" idx="10"/>
          </p:nvPr>
        </p:nvSpPr>
        <p:spPr/>
        <p:txBody>
          <a:bodyPr/>
          <a:lstStyle/>
          <a:p>
            <a:fld id="{DE5DD611-8D1C-49E7-AE70-B9B3F7C2A00E}" type="slidenum">
              <a:rPr lang="en-US" smtClean="0"/>
              <a:pPr/>
              <a:t>4</a:t>
            </a:fld>
            <a:endParaRPr lang="en-US" dirty="0"/>
          </a:p>
        </p:txBody>
      </p:sp>
    </p:spTree>
    <p:extLst>
      <p:ext uri="{BB962C8B-B14F-4D97-AF65-F5344CB8AC3E}">
        <p14:creationId xmlns:p14="http://schemas.microsoft.com/office/powerpoint/2010/main" val="42394848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a:xfrm>
            <a:off x="702310" y="4640005"/>
            <a:ext cx="5618480" cy="3505458"/>
          </a:xfrm>
        </p:spPr>
        <p:txBody>
          <a:bodyPr/>
          <a:lstStyle/>
          <a:p>
            <a:pPr>
              <a:defRPr/>
            </a:pPr>
            <a:r>
              <a:rPr lang="en-US" altLang="en-US" dirty="0">
                <a:latin typeface="+mj-lt"/>
                <a:ea typeface="ヒラギノ角ゴ Pro W3"/>
                <a:cs typeface="ヒラギノ角ゴ Pro W3"/>
              </a:rPr>
              <a:t>In 2004 President Bush </a:t>
            </a:r>
            <a:r>
              <a:rPr lang="en-US" altLang="en-US" dirty="0" smtClean="0">
                <a:latin typeface="+mj-lt"/>
                <a:ea typeface="ヒラギノ角ゴ Pro W3"/>
                <a:cs typeface="ヒラギノ角ゴ Pro W3"/>
              </a:rPr>
              <a:t>announced he wanted all healthcare organizations to have fully operational EHRs by 2015.  </a:t>
            </a:r>
            <a:endParaRPr lang="en-US" altLang="en-US" dirty="0">
              <a:latin typeface="+mj-lt"/>
              <a:ea typeface="ヒラギノ角ゴ Pro W3"/>
              <a:cs typeface="ヒラギノ角ゴ Pro W3"/>
            </a:endParaRPr>
          </a:p>
          <a:p>
            <a:pPr defTabSz="933237">
              <a:defRPr/>
            </a:pPr>
            <a:r>
              <a:rPr lang="en-US" dirty="0"/>
              <a:t>The Federal </a:t>
            </a:r>
            <a:r>
              <a:rPr lang="en-US" dirty="0" smtClean="0"/>
              <a:t>provided money to hospitals and doctors offices that bought an EHR. The federal government also set the standards for EHRs. They also penalized providers that did not do it. </a:t>
            </a:r>
          </a:p>
          <a:p>
            <a:pPr defTabSz="933237">
              <a:defRPr/>
            </a:pPr>
            <a:r>
              <a:rPr lang="en-US" dirty="0" smtClean="0"/>
              <a:t>The government's primary goal was to improve patient care, reduce medical errors that killed thousands of Americans every year and reduce healthcare costs by p</a:t>
            </a:r>
            <a:r>
              <a:rPr lang="en-US" dirty="0"/>
              <a:t>roviding information for clinical decisions. They hoped by improving the continuity of care it would mean improving the information that followed the patient to new providers. To do that, EHRs had to be interoperable. That means </a:t>
            </a:r>
            <a:r>
              <a:rPr lang="en-US" dirty="0" smtClean="0"/>
              <a:t>one EHR can transfer a patient’s medical information to another EHR. </a:t>
            </a:r>
          </a:p>
          <a:p>
            <a:pPr defTabSz="933237">
              <a:defRPr/>
            </a:pPr>
            <a:r>
              <a:rPr lang="en-US" dirty="0"/>
              <a:t>Hurdles to EHR adoption include lack of standards, system costs, lack of time to evaluate and implement systems, absence of interoperable systems, security and privacy issues, and lack of confidence by practitioners and consumers. </a:t>
            </a:r>
          </a:p>
          <a:p>
            <a:pPr defTabSz="933237">
              <a:defRPr/>
            </a:pPr>
            <a:r>
              <a:rPr lang="en-US" dirty="0" smtClean="0"/>
              <a:t>EHRs should improve quality and reduce costs by reducing errors. They can also automatically report information to Public Health to reduce things like the transmission of TB. </a:t>
            </a:r>
          </a:p>
          <a:p>
            <a:pPr defTabSz="933237">
              <a:defRPr/>
            </a:pPr>
            <a:endParaRPr lang="en-US" dirty="0"/>
          </a:p>
        </p:txBody>
      </p:sp>
      <p:sp>
        <p:nvSpPr>
          <p:cNvPr id="4" name="Slide Number Placeholder 3"/>
          <p:cNvSpPr>
            <a:spLocks noGrp="1"/>
          </p:cNvSpPr>
          <p:nvPr>
            <p:ph type="sldNum" sz="quarter" idx="10"/>
          </p:nvPr>
        </p:nvSpPr>
        <p:spPr/>
        <p:txBody>
          <a:bodyPr/>
          <a:lstStyle/>
          <a:p>
            <a:fld id="{DE5DD611-8D1C-49E7-AE70-B9B3F7C2A00E}" type="slidenum">
              <a:rPr lang="en-US" smtClean="0"/>
              <a:pPr/>
              <a:t>5</a:t>
            </a:fld>
            <a:endParaRPr lang="en-US" dirty="0"/>
          </a:p>
        </p:txBody>
      </p:sp>
    </p:spTree>
    <p:extLst>
      <p:ext uri="{BB962C8B-B14F-4D97-AF65-F5344CB8AC3E}">
        <p14:creationId xmlns:p14="http://schemas.microsoft.com/office/powerpoint/2010/main" val="11704499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lstStyle/>
          <a:p>
            <a:r>
              <a:rPr lang="en-US" i="1" dirty="0"/>
              <a:t>Ask the class:  Why is accurate documentation in the EHR so important?</a:t>
            </a:r>
          </a:p>
          <a:p>
            <a:r>
              <a:rPr lang="en-US" i="1" dirty="0"/>
              <a:t>Answer: Documentation is part of the legal health record. It is used in litigation cases. It also provides the necessary information </a:t>
            </a:r>
            <a:r>
              <a:rPr lang="en-US" i="1" dirty="0" smtClean="0"/>
              <a:t>so providers can get paid properly.</a:t>
            </a:r>
            <a:endParaRPr lang="en-US" i="1" dirty="0"/>
          </a:p>
          <a:p>
            <a:endParaRPr lang="en-US" dirty="0" smtClean="0"/>
          </a:p>
          <a:p>
            <a:r>
              <a:rPr lang="en-US" dirty="0" smtClean="0"/>
              <a:t>Data Integrity</a:t>
            </a:r>
            <a:r>
              <a:rPr lang="en-US" baseline="0" dirty="0" smtClean="0"/>
              <a:t> is a term used to refer to the accuracy, completeness and reliability of clinical documentation, if the medical record is not correct</a:t>
            </a:r>
            <a:r>
              <a:rPr lang="en-US" dirty="0" smtClean="0"/>
              <a:t> providers will make mistakes.</a:t>
            </a:r>
            <a:endParaRPr lang="en-US" baseline="0" dirty="0" smtClean="0"/>
          </a:p>
        </p:txBody>
      </p:sp>
      <p:sp>
        <p:nvSpPr>
          <p:cNvPr id="4" name="Slide Number Placeholder 3"/>
          <p:cNvSpPr>
            <a:spLocks noGrp="1"/>
          </p:cNvSpPr>
          <p:nvPr>
            <p:ph type="sldNum" sz="quarter" idx="10"/>
          </p:nvPr>
        </p:nvSpPr>
        <p:spPr/>
        <p:txBody>
          <a:bodyPr/>
          <a:lstStyle/>
          <a:p>
            <a:fld id="{DE5DD611-8D1C-49E7-AE70-B9B3F7C2A00E}" type="slidenum">
              <a:rPr lang="en-US" smtClean="0"/>
              <a:pPr/>
              <a:t>6</a:t>
            </a:fld>
            <a:endParaRPr lang="en-US" dirty="0"/>
          </a:p>
        </p:txBody>
      </p:sp>
    </p:spTree>
    <p:extLst>
      <p:ext uri="{BB962C8B-B14F-4D97-AF65-F5344CB8AC3E}">
        <p14:creationId xmlns:p14="http://schemas.microsoft.com/office/powerpoint/2010/main" val="32448210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a:xfrm>
            <a:off x="702310" y="4266671"/>
            <a:ext cx="5618480" cy="4964853"/>
          </a:xfrm>
        </p:spPr>
        <p:txBody>
          <a:bodyPr/>
          <a:lstStyle/>
          <a:p>
            <a:r>
              <a:rPr lang="en-US" b="1" baseline="0" dirty="0" smtClean="0"/>
              <a:t>Data accuracy </a:t>
            </a:r>
            <a:r>
              <a:rPr lang="en-US" baseline="0" dirty="0" smtClean="0"/>
              <a:t>– date is accurate for the field it is being captured in, </a:t>
            </a:r>
            <a:r>
              <a:rPr lang="en-US" baseline="0" dirty="0" err="1" smtClean="0"/>
              <a:t>i.e</a:t>
            </a:r>
            <a:r>
              <a:rPr lang="en-US" baseline="0" dirty="0" smtClean="0"/>
              <a:t> the temperature being recorded for a patient is a true temperature value-  102.0 vs 120.0</a:t>
            </a:r>
          </a:p>
          <a:p>
            <a:r>
              <a:rPr lang="en-US" b="1" baseline="0" dirty="0" smtClean="0"/>
              <a:t>Data timeliness </a:t>
            </a:r>
            <a:r>
              <a:rPr lang="en-US" baseline="0" dirty="0" smtClean="0"/>
              <a:t>– refers to the recording of data with the appropriate time, preferably concurrent, at point of care, </a:t>
            </a:r>
            <a:r>
              <a:rPr lang="en-US" baseline="0" dirty="0" err="1" smtClean="0"/>
              <a:t>i.e</a:t>
            </a:r>
            <a:r>
              <a:rPr lang="en-US" baseline="0" dirty="0" smtClean="0"/>
              <a:t> at staff is taking a patient’s pulse at their bedside at recording it immediately</a:t>
            </a:r>
          </a:p>
          <a:p>
            <a:r>
              <a:rPr lang="en-US" b="1" dirty="0" smtClean="0"/>
              <a:t>Data consistency </a:t>
            </a:r>
            <a:r>
              <a:rPr lang="en-US" dirty="0" smtClean="0"/>
              <a:t>– data is the same wherever it appears and by anyone who records it, </a:t>
            </a:r>
            <a:r>
              <a:rPr lang="en-US" dirty="0" err="1" smtClean="0"/>
              <a:t>i.e</a:t>
            </a:r>
            <a:r>
              <a:rPr lang="en-US" dirty="0" smtClean="0"/>
              <a:t> all CNAs record activities of daily living the same way</a:t>
            </a:r>
          </a:p>
          <a:p>
            <a:r>
              <a:rPr lang="en-US" b="1" dirty="0" smtClean="0"/>
              <a:t>Data</a:t>
            </a:r>
            <a:r>
              <a:rPr lang="en-US" b="1" baseline="0" dirty="0" smtClean="0"/>
              <a:t> completeness </a:t>
            </a:r>
            <a:r>
              <a:rPr lang="en-US" baseline="0" dirty="0" smtClean="0"/>
              <a:t>– refers to the collection/recording of data in it’s entirety, </a:t>
            </a:r>
            <a:r>
              <a:rPr lang="en-US" baseline="0" dirty="0" err="1" smtClean="0"/>
              <a:t>i.e</a:t>
            </a:r>
            <a:r>
              <a:rPr lang="en-US" baseline="0" dirty="0" smtClean="0"/>
              <a:t> recording a vital sign without your signature, date and time</a:t>
            </a:r>
            <a:endParaRPr lang="en-US" dirty="0" smtClean="0"/>
          </a:p>
          <a:p>
            <a:r>
              <a:rPr lang="en-US" baseline="0" dirty="0" smtClean="0"/>
              <a:t>Software can assist and prompt users to enter very specific types of information in templates.  For example, a BP field would only allow numbers to be entered, within a specific range 94.0 – 105.9, and a particular format.  This helps ensure that the data being entered is accurate.</a:t>
            </a:r>
          </a:p>
          <a:p>
            <a:r>
              <a:rPr lang="en-US" i="1" baseline="0" dirty="0" smtClean="0"/>
              <a:t>Pose these questions to the class:</a:t>
            </a:r>
          </a:p>
          <a:p>
            <a:r>
              <a:rPr lang="en-US" b="1" i="1" dirty="0"/>
              <a:t>Question: Jennifer is nervous about the transition from paper-based records to EHRs because she is not used to a computer. What can the office manager do to ensure Jennifer will remain productive in her job after EHR implementation?</a:t>
            </a:r>
            <a:r>
              <a:rPr lang="en-US" i="1" dirty="0"/>
              <a:t> </a:t>
            </a:r>
          </a:p>
          <a:p>
            <a:r>
              <a:rPr lang="en-US" b="1" i="1" dirty="0"/>
              <a:t>Answer: </a:t>
            </a:r>
            <a:r>
              <a:rPr lang="en-US" i="1" dirty="0"/>
              <a:t>Jennifer will require training, both for the EHR and basic computer skills. If the office manager provides early and repetitive training, Jennifer will likely feel more comfortable and confident using the software and performing her new job duties.   Jennifer should feel supported by her manager and be offered some one on one training with her.</a:t>
            </a:r>
          </a:p>
          <a:p>
            <a:r>
              <a:rPr lang="en-US" b="1" i="1" dirty="0"/>
              <a:t>Question: Why is the transition from paper-based records to EHRs taking so long for some medical offices?</a:t>
            </a:r>
            <a:endParaRPr lang="en-US" i="1" dirty="0"/>
          </a:p>
          <a:p>
            <a:r>
              <a:rPr lang="en-US" b="1" i="1" dirty="0"/>
              <a:t>Answer: </a:t>
            </a:r>
            <a:r>
              <a:rPr lang="en-US" i="1" dirty="0"/>
              <a:t>Many concerns arise when a doctor’s office makes the change to EHRs. Price, training, and resistance are a few. But the biggest hurdle is lack of information. Office managers must educate themselves about different EHR software packages and basic functions of EHRs. </a:t>
            </a:r>
          </a:p>
          <a:p>
            <a:endParaRPr lang="en-US" dirty="0"/>
          </a:p>
        </p:txBody>
      </p:sp>
      <p:sp>
        <p:nvSpPr>
          <p:cNvPr id="4" name="Slide Number Placeholder 3"/>
          <p:cNvSpPr>
            <a:spLocks noGrp="1"/>
          </p:cNvSpPr>
          <p:nvPr>
            <p:ph type="sldNum" sz="quarter" idx="10"/>
          </p:nvPr>
        </p:nvSpPr>
        <p:spPr/>
        <p:txBody>
          <a:bodyPr/>
          <a:lstStyle/>
          <a:p>
            <a:fld id="{DE5DD611-8D1C-49E7-AE70-B9B3F7C2A00E}" type="slidenum">
              <a:rPr lang="en-US" smtClean="0"/>
              <a:pPr/>
              <a:t>7</a:t>
            </a:fld>
            <a:endParaRPr lang="en-US" dirty="0"/>
          </a:p>
        </p:txBody>
      </p:sp>
    </p:spTree>
    <p:extLst>
      <p:ext uri="{BB962C8B-B14F-4D97-AF65-F5344CB8AC3E}">
        <p14:creationId xmlns:p14="http://schemas.microsoft.com/office/powerpoint/2010/main" val="7778050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a:xfrm>
            <a:off x="156069" y="4266671"/>
            <a:ext cx="6788997" cy="4887278"/>
          </a:xfrm>
        </p:spPr>
        <p:txBody>
          <a:bodyPr/>
          <a:lstStyle/>
          <a:p>
            <a:r>
              <a:rPr lang="en-US" b="1" dirty="0" smtClean="0"/>
              <a:t>Paper Records</a:t>
            </a:r>
            <a:r>
              <a:rPr lang="en-US" dirty="0" smtClean="0"/>
              <a:t>:</a:t>
            </a:r>
          </a:p>
          <a:p>
            <a:r>
              <a:rPr lang="en-US" b="1" dirty="0" smtClean="0"/>
              <a:t>Access</a:t>
            </a:r>
            <a:r>
              <a:rPr lang="en-US" baseline="0" dirty="0" smtClean="0"/>
              <a:t> – only one person can have access to a paper medical record at one time, what happens if record is misplaced or lost somewhere?</a:t>
            </a:r>
            <a:r>
              <a:rPr lang="en-US" dirty="0" smtClean="0"/>
              <a:t> </a:t>
            </a:r>
            <a:endParaRPr lang="en-US" baseline="0" dirty="0" smtClean="0"/>
          </a:p>
          <a:p>
            <a:r>
              <a:rPr lang="en-US" b="1" baseline="0" dirty="0" smtClean="0"/>
              <a:t>Legibility</a:t>
            </a:r>
            <a:r>
              <a:rPr lang="en-US" baseline="0" dirty="0" smtClean="0"/>
              <a:t> – A classic complaint about doctors is that their handwriting is terrible.  Many medication and other errors are the result of illegible and misinterpreted doctor notes. </a:t>
            </a:r>
          </a:p>
          <a:p>
            <a:r>
              <a:rPr lang="en-US" b="1" baseline="0" dirty="0" smtClean="0"/>
              <a:t>Ability to abstract data </a:t>
            </a:r>
            <a:r>
              <a:rPr lang="en-US" baseline="0" dirty="0" smtClean="0"/>
              <a:t>– it is nearly impossible to abstract information from paper records.  Example – the FDA is taking a medication off the market, think about how difficult it would be to find all your patients that are that are actively on that medication you would potentially have to go through thousands of charts to identify those patients that you need to contact.</a:t>
            </a:r>
          </a:p>
          <a:p>
            <a:r>
              <a:rPr lang="en-US" b="1" baseline="0" dirty="0" smtClean="0"/>
              <a:t>Communication</a:t>
            </a:r>
            <a:r>
              <a:rPr lang="en-US" baseline="0" dirty="0" smtClean="0"/>
              <a:t> – very difficult to coordinate care, waiting for results, ordering tests – all require staff and doctors to complete multiple forms and paperwork results come back to the provider slowly</a:t>
            </a:r>
          </a:p>
          <a:p>
            <a:r>
              <a:rPr lang="en-US" b="1" baseline="0" dirty="0" smtClean="0"/>
              <a:t>Documentation standards </a:t>
            </a:r>
            <a:r>
              <a:rPr lang="en-US" baseline="0" dirty="0" smtClean="0"/>
              <a:t>– paper documentation can be inconsistent among providers and staff, not using the same language or terminology, leads to incomplete documentation. </a:t>
            </a:r>
          </a:p>
          <a:p>
            <a:r>
              <a:rPr lang="en-US" b="1" baseline="0" dirty="0" smtClean="0"/>
              <a:t>Now let’s think about these items in an EHR…………</a:t>
            </a:r>
          </a:p>
          <a:p>
            <a:r>
              <a:rPr lang="en-US" b="1" baseline="0" dirty="0" smtClean="0"/>
              <a:t>Access</a:t>
            </a:r>
            <a:r>
              <a:rPr lang="en-US" baseline="0" dirty="0" smtClean="0"/>
              <a:t> – multiple people can have access to the record simultaneously and remotely</a:t>
            </a:r>
          </a:p>
          <a:p>
            <a:r>
              <a:rPr lang="en-US" b="1" baseline="0" dirty="0" smtClean="0"/>
              <a:t>Legibility</a:t>
            </a:r>
            <a:r>
              <a:rPr lang="en-US" baseline="0" dirty="0" smtClean="0"/>
              <a:t> – all documents and records are in text form, no more trying to interpret what the doctor is documenting</a:t>
            </a:r>
          </a:p>
          <a:p>
            <a:r>
              <a:rPr lang="en-US" b="1" baseline="0" dirty="0" smtClean="0"/>
              <a:t>Communication</a:t>
            </a:r>
            <a:r>
              <a:rPr lang="en-US" baseline="0" dirty="0" smtClean="0"/>
              <a:t> – tests results are automatically uploaded and tasked to the ordering physician for review, prescriptions are e-prescribed directly to the pharmacy, CNAs and HHs can see the orders physicians have entered for their patients and recorded their interaction with the patient which goes right into the patient’s chart</a:t>
            </a:r>
          </a:p>
          <a:p>
            <a:r>
              <a:rPr lang="en-US" b="1" dirty="0" smtClean="0"/>
              <a:t>Documentation standards</a:t>
            </a:r>
            <a:r>
              <a:rPr lang="en-US" b="1" baseline="0" dirty="0" smtClean="0"/>
              <a:t> </a:t>
            </a:r>
            <a:r>
              <a:rPr lang="en-US" baseline="0" dirty="0" smtClean="0"/>
              <a:t>– template prompt users to entry complete and accurate information about patients, leading to more detailed and better documented record</a:t>
            </a:r>
            <a:endParaRPr lang="en-US" dirty="0"/>
          </a:p>
        </p:txBody>
      </p:sp>
      <p:sp>
        <p:nvSpPr>
          <p:cNvPr id="4" name="Slide Number Placeholder 3"/>
          <p:cNvSpPr>
            <a:spLocks noGrp="1"/>
          </p:cNvSpPr>
          <p:nvPr>
            <p:ph type="sldNum" sz="quarter" idx="10"/>
          </p:nvPr>
        </p:nvSpPr>
        <p:spPr/>
        <p:txBody>
          <a:bodyPr/>
          <a:lstStyle/>
          <a:p>
            <a:fld id="{DE5DD611-8D1C-49E7-AE70-B9B3F7C2A00E}" type="slidenum">
              <a:rPr lang="en-US" smtClean="0"/>
              <a:pPr/>
              <a:t>8</a:t>
            </a:fld>
            <a:endParaRPr lang="en-US"/>
          </a:p>
        </p:txBody>
      </p:sp>
    </p:spTree>
    <p:extLst>
      <p:ext uri="{BB962C8B-B14F-4D97-AF65-F5344CB8AC3E}">
        <p14:creationId xmlns:p14="http://schemas.microsoft.com/office/powerpoint/2010/main" val="4217785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698500"/>
            <a:ext cx="4137025" cy="3101975"/>
          </a:xfrm>
        </p:spPr>
      </p:sp>
      <p:sp>
        <p:nvSpPr>
          <p:cNvPr id="3" name="Notes Placeholder 2"/>
          <p:cNvSpPr>
            <a:spLocks noGrp="1"/>
          </p:cNvSpPr>
          <p:nvPr>
            <p:ph type="body" idx="1"/>
          </p:nvPr>
        </p:nvSpPr>
        <p:spPr>
          <a:xfrm>
            <a:off x="156069" y="3801216"/>
            <a:ext cx="6632928" cy="5507884"/>
          </a:xfrm>
        </p:spPr>
        <p:txBody>
          <a:bodyPr/>
          <a:lstStyle/>
          <a:p>
            <a:r>
              <a:rPr lang="en-US" b="1" dirty="0" smtClean="0"/>
              <a:t>Health Information and Data – </a:t>
            </a:r>
            <a:r>
              <a:rPr lang="en-US" dirty="0" smtClean="0"/>
              <a:t>complete patient</a:t>
            </a:r>
            <a:r>
              <a:rPr lang="en-US" baseline="0" dirty="0" smtClean="0"/>
              <a:t> data must be present, the EHR must contain pertinent patient data so that the provider of care has all the information easily accessible for sound clinical decisions</a:t>
            </a:r>
          </a:p>
          <a:p>
            <a:r>
              <a:rPr lang="en-US" b="1" baseline="0" dirty="0" smtClean="0"/>
              <a:t>Order entry management </a:t>
            </a:r>
            <a:r>
              <a:rPr lang="en-US" baseline="0" dirty="0" smtClean="0"/>
              <a:t>– Entry of orders and prescriptions. Computerized orders for labs and tests improve work processes; eliminates lost orders, unclear instructions, handwriting discrepancies, duplication of orders, no more paper forms</a:t>
            </a:r>
          </a:p>
          <a:p>
            <a:r>
              <a:rPr lang="en-US" b="1" baseline="0" dirty="0" smtClean="0"/>
              <a:t>Results management </a:t>
            </a:r>
            <a:r>
              <a:rPr lang="en-US" baseline="0" dirty="0" smtClean="0"/>
              <a:t>– Management and ordering of lab test and radiology test results.  Computerized results can be accessed more easily, any time any place, reduced lag time between when the test was performed and when the results get back to the ordering physician, speedier feedback to patient regarding results and updates to treatment plan based on these results.</a:t>
            </a:r>
          </a:p>
          <a:p>
            <a:r>
              <a:rPr lang="en-US" b="1" baseline="0" dirty="0" smtClean="0"/>
              <a:t>Decision support </a:t>
            </a:r>
            <a:r>
              <a:rPr lang="en-US" baseline="0" dirty="0" smtClean="0"/>
              <a:t>– Drug prescribing and dosage, disease screening, diagnosis and treatment and care quality improvements.  Information can be accessed through the EHR for prescription details, drug to drug interactions, drug to allergy interactions, dosing information, diagnoses, management of diseases and symptoms, disease outbreak and adverse reactions or events.  This function is vital to patient safety in regards to executing their treatment plan and is supported by evidenced based data that has been found successful for other patients with similar conditions or circumstances.</a:t>
            </a:r>
          </a:p>
          <a:p>
            <a:r>
              <a:rPr lang="en-US" b="1" baseline="0" dirty="0" smtClean="0"/>
              <a:t>Electronic communication &amp; connectivity</a:t>
            </a:r>
            <a:r>
              <a:rPr lang="en-US" baseline="0" dirty="0" smtClean="0"/>
              <a:t> – Accessing information between specialists, PCPs, radiology, laboratories and pharmacies.  Interoperability between these offices, hospitals, labs systems.  Connectivity is the ability to maintain a connection between two or more points in a telecommunications system.  This also facilitates “transition of care” from one facility to another, i.e. patient being discharged from the hospital to a Nursing home or needs home health care per discharge instructions.</a:t>
            </a:r>
          </a:p>
          <a:p>
            <a:r>
              <a:rPr lang="en-US" b="1" dirty="0" smtClean="0"/>
              <a:t>Administrative processes  - </a:t>
            </a:r>
            <a:r>
              <a:rPr lang="en-US" baseline="0" dirty="0" smtClean="0"/>
              <a:t>Scheduling, billing, claims, authorizations and referrals. Provides clearer information about insurance eligibility, referral and authorization management and clinical documentation would supports code selection when billing for services.</a:t>
            </a:r>
          </a:p>
          <a:p>
            <a:r>
              <a:rPr lang="en-US" b="1" baseline="0" dirty="0" smtClean="0"/>
              <a:t>Patient support </a:t>
            </a:r>
            <a:r>
              <a:rPr lang="en-US" baseline="0" dirty="0" smtClean="0"/>
              <a:t>– Home monitoring, patient education, telehealth.  Improves the care quality and reduces medical costs by allowing patients to home or self monitor for specific findings which are upload to the physician.  Also provides educational materials through their patient portal, EHR, and printed materials and instructions.</a:t>
            </a:r>
          </a:p>
          <a:p>
            <a:r>
              <a:rPr lang="en-US" b="1" baseline="0" dirty="0" smtClean="0"/>
              <a:t>Reporting &amp; population management </a:t>
            </a:r>
            <a:r>
              <a:rPr lang="en-US" baseline="0" dirty="0" smtClean="0"/>
              <a:t>– Automating reporting to government agencies.  Reporting of certain conditions, </a:t>
            </a:r>
            <a:r>
              <a:rPr lang="en-US" baseline="0" dirty="0" err="1" smtClean="0"/>
              <a:t>i.e</a:t>
            </a:r>
            <a:r>
              <a:rPr lang="en-US" baseline="0" dirty="0" smtClean="0"/>
              <a:t> gunshot wounds, child/elder abuse, HIV, births, deaths, are mandated by local, state and federal government can be easily done through an electronic transmission of this information vs. filling out paperwork.</a:t>
            </a:r>
            <a:endParaRPr lang="en-US" dirty="0"/>
          </a:p>
        </p:txBody>
      </p:sp>
      <p:sp>
        <p:nvSpPr>
          <p:cNvPr id="4" name="Slide Number Placeholder 3"/>
          <p:cNvSpPr>
            <a:spLocks noGrp="1"/>
          </p:cNvSpPr>
          <p:nvPr>
            <p:ph type="sldNum" sz="quarter" idx="10"/>
          </p:nvPr>
        </p:nvSpPr>
        <p:spPr/>
        <p:txBody>
          <a:bodyPr/>
          <a:lstStyle/>
          <a:p>
            <a:fld id="{DE5DD611-8D1C-49E7-AE70-B9B3F7C2A00E}" type="slidenum">
              <a:rPr lang="en-US" smtClean="0"/>
              <a:pPr/>
              <a:t>9</a:t>
            </a:fld>
            <a:endParaRPr lang="en-US" dirty="0"/>
          </a:p>
        </p:txBody>
      </p:sp>
    </p:spTree>
    <p:extLst>
      <p:ext uri="{BB962C8B-B14F-4D97-AF65-F5344CB8AC3E}">
        <p14:creationId xmlns:p14="http://schemas.microsoft.com/office/powerpoint/2010/main" val="279187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E45B40C-F4F9-40EB-AEA2-761C9F5A74B5}" type="datetime1">
              <a:rPr lang="en-US" smtClean="0"/>
              <a:pPr/>
              <a:t>8/29/2016</a:t>
            </a:fld>
            <a:endParaRPr lang="en-US" dirty="0"/>
          </a:p>
        </p:txBody>
      </p:sp>
      <p:sp>
        <p:nvSpPr>
          <p:cNvPr id="17" name="Footer Placeholder 16"/>
          <p:cNvSpPr>
            <a:spLocks noGrp="1"/>
          </p:cNvSpPr>
          <p:nvPr>
            <p:ph type="ftr" sz="quarter" idx="11"/>
          </p:nvPr>
        </p:nvSpPr>
        <p:spPr>
          <a:xfrm>
            <a:off x="2085393" y="236540"/>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9FAED45-BFDD-48BB-9DD6-F974178209A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FA1691-48A6-4004-ADEF-309A888EBADD}" type="datetime1">
              <a:rPr lang="en-US" smtClean="0"/>
              <a:pPr/>
              <a:t>8/29/2016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FAED45-BFDD-48BB-9DD6-F974178209A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2"/>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4"/>
            <a:ext cx="2209800" cy="365125"/>
          </a:xfrm>
        </p:spPr>
        <p:txBody>
          <a:bodyPr/>
          <a:lstStyle/>
          <a:p>
            <a:fld id="{9BCB6B34-C906-45AF-B4B3-4A31F9E76460}" type="datetime1">
              <a:rPr lang="en-US" smtClean="0"/>
              <a:pPr/>
              <a:t>8/29/2016</a:t>
            </a:fld>
            <a:endParaRPr lang="en-US" dirty="0"/>
          </a:p>
        </p:txBody>
      </p:sp>
      <p:sp>
        <p:nvSpPr>
          <p:cNvPr id="5" name="Footer Placeholder 4"/>
          <p:cNvSpPr>
            <a:spLocks noGrp="1"/>
          </p:cNvSpPr>
          <p:nvPr>
            <p:ph type="ftr" sz="quarter" idx="11"/>
          </p:nvPr>
        </p:nvSpPr>
        <p:spPr>
          <a:xfrm>
            <a:off x="457202" y="6248209"/>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D9FAED45-BFDD-48BB-9DD6-F974178209A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5D8F9F1-6484-45E8-8278-B8D221E39BA1}" type="datetime1">
              <a:rPr lang="en-US" smtClean="0"/>
              <a:pPr/>
              <a:t>8/29/2016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9FAED45-BFDD-48BB-9DD6-F974178209AB}"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1"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82793DB-1A92-4864-9B72-5FFFCC23949C}" type="datetime1">
              <a:rPr lang="en-US" smtClean="0"/>
              <a:pPr/>
              <a:t>8/29/2016</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9FAED45-BFDD-48BB-9DD6-F974178209AB}"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3337068E-D42A-4A9B-832A-EC3C64E7A507}" type="datetime1">
              <a:rPr lang="en-US" smtClean="0"/>
              <a:pPr/>
              <a:t>8/29/2016</a:t>
            </a:fld>
            <a:endParaRPr lang="en-US" dirty="0"/>
          </a:p>
        </p:txBody>
      </p:sp>
      <p:sp>
        <p:nvSpPr>
          <p:cNvPr id="10" name="Slide Number Placeholder 9"/>
          <p:cNvSpPr>
            <a:spLocks noGrp="1"/>
          </p:cNvSpPr>
          <p:nvPr>
            <p:ph type="sldNum" sz="quarter" idx="16"/>
          </p:nvPr>
        </p:nvSpPr>
        <p:spPr/>
        <p:txBody>
          <a:bodyPr rtlCol="0"/>
          <a:lstStyle/>
          <a:p>
            <a:fld id="{D9FAED45-BFDD-48BB-9DD6-F974178209AB}"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48DACA5-BCA4-41D7-9896-3F72A8FF686D}" type="datetime1">
              <a:rPr lang="en-US" smtClean="0"/>
              <a:pPr/>
              <a:t>8/29/2016</a:t>
            </a:fld>
            <a:endParaRPr lang="en-US" dirty="0"/>
          </a:p>
        </p:txBody>
      </p:sp>
      <p:sp>
        <p:nvSpPr>
          <p:cNvPr id="12" name="Slide Number Placeholder 11"/>
          <p:cNvSpPr>
            <a:spLocks noGrp="1"/>
          </p:cNvSpPr>
          <p:nvPr>
            <p:ph type="sldNum" sz="quarter" idx="16"/>
          </p:nvPr>
        </p:nvSpPr>
        <p:spPr/>
        <p:txBody>
          <a:bodyPr rtlCol="0"/>
          <a:lstStyle/>
          <a:p>
            <a:fld id="{D9FAED45-BFDD-48BB-9DD6-F974178209AB}"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B65FC3C-D5BB-4536-8C1F-6DB272801FB3}" type="datetime1">
              <a:rPr lang="en-US" smtClean="0"/>
              <a:pPr/>
              <a:t>8/29/2016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9FAED45-BFDD-48BB-9DD6-F974178209A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FA473C-2C9A-44CB-9802-39F9B4755714}" type="datetime1">
              <a:rPr lang="en-US" smtClean="0"/>
              <a:pPr/>
              <a:t>8/29/2016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D9FAED45-BFDD-48BB-9DD6-F974178209A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FF1D4AE-81D7-489E-BD6B-15B21B2500E5}" type="datetime1">
              <a:rPr lang="en-US" smtClean="0"/>
              <a:pPr/>
              <a:t>8/29/2016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9FAED45-BFDD-48BB-9DD6-F974178209AB}"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2"/>
            <a:ext cx="2667000" cy="365125"/>
          </a:xfrm>
        </p:spPr>
        <p:txBody>
          <a:bodyPr rtlCol="0"/>
          <a:lstStyle/>
          <a:p>
            <a:fld id="{1F8F09CC-8D89-45EF-A24A-479ED33FBBBF}" type="datetime1">
              <a:rPr lang="en-US" smtClean="0"/>
              <a:pPr/>
              <a:t>8/29/2016</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D9FAED45-BFDD-48BB-9DD6-F974178209AB}" type="slidenum">
              <a:rPr lang="en-US" smtClean="0"/>
              <a:pPr/>
              <a:t>‹#›</a:t>
            </a:fld>
            <a:endParaRPr lang="en-US" dirty="0"/>
          </a:p>
        </p:txBody>
      </p:sp>
      <p:sp>
        <p:nvSpPr>
          <p:cNvPr id="14" name="Footer Placeholder 13"/>
          <p:cNvSpPr>
            <a:spLocks noGrp="1"/>
          </p:cNvSpPr>
          <p:nvPr>
            <p:ph type="ftr" sz="quarter" idx="12"/>
          </p:nvPr>
        </p:nvSpPr>
        <p:spPr>
          <a:xfrm>
            <a:off x="1600200" y="6248208"/>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2"/>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DC46A01-3446-44B3-AF06-DC06C148F18C}" type="datetime1">
              <a:rPr lang="en-US" smtClean="0"/>
              <a:pPr/>
              <a:t>8/29/2016</a:t>
            </a:fld>
            <a:endParaRPr lang="en-US" dirty="0"/>
          </a:p>
        </p:txBody>
      </p:sp>
      <p:sp>
        <p:nvSpPr>
          <p:cNvPr id="3" name="Footer Placeholder 2"/>
          <p:cNvSpPr>
            <a:spLocks noGrp="1"/>
          </p:cNvSpPr>
          <p:nvPr>
            <p:ph type="ftr" sz="quarter" idx="3"/>
          </p:nvPr>
        </p:nvSpPr>
        <p:spPr>
          <a:xfrm>
            <a:off x="609601" y="6248208"/>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9FAED45-BFDD-48BB-9DD6-F974178209A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14402"/>
            <a:ext cx="7772400" cy="1470025"/>
          </a:xfrm>
        </p:spPr>
        <p:txBody>
          <a:bodyPr/>
          <a:lstStyle/>
          <a:p>
            <a:pPr algn="ctr"/>
            <a:r>
              <a:rPr lang="en-US" dirty="0" smtClean="0"/>
              <a:t>Electronic Health Record function &amp; use</a:t>
            </a:r>
            <a:endParaRPr lang="en-US" dirty="0"/>
          </a:p>
        </p:txBody>
      </p:sp>
      <p:sp>
        <p:nvSpPr>
          <p:cNvPr id="3" name="Subtitle 2"/>
          <p:cNvSpPr>
            <a:spLocks noGrp="1"/>
          </p:cNvSpPr>
          <p:nvPr>
            <p:ph type="subTitle" idx="1"/>
          </p:nvPr>
        </p:nvSpPr>
        <p:spPr/>
        <p:txBody>
          <a:bodyPr/>
          <a:lstStyle/>
          <a:p>
            <a:endParaRPr lang="en-US" dirty="0" smtClean="0"/>
          </a:p>
          <a:p>
            <a:endParaRPr lang="en-US" dirty="0"/>
          </a:p>
        </p:txBody>
      </p:sp>
      <p:sp>
        <p:nvSpPr>
          <p:cNvPr id="4" name="Slide Number Placeholder 3"/>
          <p:cNvSpPr>
            <a:spLocks noGrp="1"/>
          </p:cNvSpPr>
          <p:nvPr>
            <p:ph type="sldNum" sz="quarter" idx="12"/>
          </p:nvPr>
        </p:nvSpPr>
        <p:spPr/>
        <p:txBody>
          <a:bodyPr/>
          <a:lstStyle/>
          <a:p>
            <a:fld id="{D9FAED45-BFDD-48BB-9DD6-F974178209AB}" type="slidenum">
              <a:rPr lang="en-US" smtClean="0"/>
              <a:pPr/>
              <a:t>1</a:t>
            </a:fld>
            <a:endParaRPr lang="en-US" dirty="0"/>
          </a:p>
        </p:txBody>
      </p:sp>
      <p:pic>
        <p:nvPicPr>
          <p:cNvPr id="2053" name="Picture 5" descr="Image result for electronic health records picture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400" y="2895600"/>
            <a:ext cx="5486400" cy="19812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2438400" y="6172200"/>
            <a:ext cx="2514600" cy="461665"/>
          </a:xfrm>
          <a:prstGeom prst="rect">
            <a:avLst/>
          </a:prstGeom>
          <a:noFill/>
        </p:spPr>
        <p:txBody>
          <a:bodyPr wrap="square" rtlCol="0">
            <a:spAutoFit/>
          </a:bodyPr>
          <a:lstStyle/>
          <a:p>
            <a:r>
              <a:rPr lang="en-US" sz="2400" b="1" dirty="0" smtClean="0"/>
              <a:t>Module 2</a:t>
            </a:r>
            <a:endParaRPr lang="en-US" sz="2400" b="1" dirty="0"/>
          </a:p>
        </p:txBody>
      </p:sp>
    </p:spTree>
    <p:extLst>
      <p:ext uri="{BB962C8B-B14F-4D97-AF65-F5344CB8AC3E}">
        <p14:creationId xmlns:p14="http://schemas.microsoft.com/office/powerpoint/2010/main" val="30735825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Patient Portals</a:t>
            </a:r>
            <a:endParaRPr lang="en-US" sz="3200" b="1" dirty="0"/>
          </a:p>
        </p:txBody>
      </p:sp>
      <p:sp>
        <p:nvSpPr>
          <p:cNvPr id="4" name="Slide Number Placeholder 3"/>
          <p:cNvSpPr>
            <a:spLocks noGrp="1"/>
          </p:cNvSpPr>
          <p:nvPr>
            <p:ph type="sldNum" sz="quarter" idx="12"/>
          </p:nvPr>
        </p:nvSpPr>
        <p:spPr/>
        <p:txBody>
          <a:bodyPr>
            <a:normAutofit fontScale="85000" lnSpcReduction="20000"/>
          </a:bodyPr>
          <a:lstStyle/>
          <a:p>
            <a:fld id="{D9FAED45-BFDD-48BB-9DD6-F974178209AB}" type="slidenum">
              <a:rPr lang="en-US" smtClean="0"/>
              <a:pPr/>
              <a:t>10</a:t>
            </a:fld>
            <a:endParaRPr lang="en-US" dirty="0"/>
          </a:p>
        </p:txBody>
      </p:sp>
      <p:sp>
        <p:nvSpPr>
          <p:cNvPr id="3" name="Content Placeholder 2"/>
          <p:cNvSpPr>
            <a:spLocks noGrp="1"/>
          </p:cNvSpPr>
          <p:nvPr>
            <p:ph sz="quarter" idx="1"/>
          </p:nvPr>
        </p:nvSpPr>
        <p:spPr>
          <a:xfrm>
            <a:off x="457200" y="1600202"/>
            <a:ext cx="8229600" cy="4525963"/>
          </a:xfrm>
        </p:spPr>
        <p:txBody>
          <a:bodyPr>
            <a:normAutofit/>
          </a:bodyPr>
          <a:lstStyle/>
          <a:p>
            <a:r>
              <a:rPr lang="en-US" sz="2800" dirty="0" smtClean="0"/>
              <a:t>Used by healthcare facilities and insurance companies</a:t>
            </a:r>
          </a:p>
          <a:p>
            <a:r>
              <a:rPr lang="en-US" sz="2800" dirty="0" smtClean="0"/>
              <a:t>Interactions for patients may included</a:t>
            </a:r>
            <a:r>
              <a:rPr lang="en-US" dirty="0" smtClean="0"/>
              <a:t>:	</a:t>
            </a:r>
          </a:p>
          <a:p>
            <a:pPr lvl="1"/>
            <a:r>
              <a:rPr lang="en-US" sz="2400" dirty="0" smtClean="0"/>
              <a:t>Requesting appointments</a:t>
            </a:r>
          </a:p>
          <a:p>
            <a:pPr lvl="1"/>
            <a:r>
              <a:rPr lang="en-US" sz="2400" dirty="0" smtClean="0"/>
              <a:t>Requesting prescription refills</a:t>
            </a:r>
          </a:p>
          <a:p>
            <a:pPr lvl="1"/>
            <a:r>
              <a:rPr lang="en-US" sz="2400" dirty="0" smtClean="0"/>
              <a:t>Access to immunization records</a:t>
            </a:r>
          </a:p>
          <a:p>
            <a:pPr lvl="1"/>
            <a:r>
              <a:rPr lang="en-US" sz="2400" dirty="0" smtClean="0"/>
              <a:t>Access to lab reports</a:t>
            </a:r>
          </a:p>
          <a:p>
            <a:pPr lvl="1"/>
            <a:r>
              <a:rPr lang="en-US" sz="2400" dirty="0" smtClean="0"/>
              <a:t>Emailing questions</a:t>
            </a:r>
            <a:endParaRPr lang="en-US" sz="2400"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4239736"/>
            <a:ext cx="3448050" cy="2275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769680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Policies about Patient Communication</a:t>
            </a:r>
            <a:endParaRPr lang="en-US" sz="3200" b="1" dirty="0"/>
          </a:p>
        </p:txBody>
      </p:sp>
      <p:sp>
        <p:nvSpPr>
          <p:cNvPr id="4" name="Slide Number Placeholder 3"/>
          <p:cNvSpPr>
            <a:spLocks noGrp="1"/>
          </p:cNvSpPr>
          <p:nvPr>
            <p:ph type="sldNum" sz="quarter" idx="12"/>
          </p:nvPr>
        </p:nvSpPr>
        <p:spPr/>
        <p:txBody>
          <a:bodyPr>
            <a:normAutofit fontScale="85000" lnSpcReduction="20000"/>
          </a:bodyPr>
          <a:lstStyle/>
          <a:p>
            <a:fld id="{D9FAED45-BFDD-48BB-9DD6-F974178209AB}" type="slidenum">
              <a:rPr lang="en-US" smtClean="0"/>
              <a:pPr/>
              <a:t>11</a:t>
            </a:fld>
            <a:endParaRPr lang="en-US"/>
          </a:p>
        </p:txBody>
      </p:sp>
      <p:sp>
        <p:nvSpPr>
          <p:cNvPr id="3" name="Content Placeholder 2"/>
          <p:cNvSpPr>
            <a:spLocks noGrp="1"/>
          </p:cNvSpPr>
          <p:nvPr>
            <p:ph sz="quarter" idx="1"/>
          </p:nvPr>
        </p:nvSpPr>
        <p:spPr>
          <a:xfrm>
            <a:off x="533400" y="1752600"/>
            <a:ext cx="8153400" cy="4800600"/>
          </a:xfrm>
        </p:spPr>
        <p:txBody>
          <a:bodyPr>
            <a:normAutofit fontScale="85000" lnSpcReduction="20000"/>
          </a:bodyPr>
          <a:lstStyle/>
          <a:p>
            <a:pPr lvl="0"/>
            <a:r>
              <a:rPr lang="en-US" dirty="0"/>
              <a:t>What types of communication are permitted</a:t>
            </a:r>
          </a:p>
          <a:p>
            <a:pPr lvl="0"/>
            <a:r>
              <a:rPr lang="en-US" dirty="0"/>
              <a:t>What members of the practice may receive and document messages</a:t>
            </a:r>
          </a:p>
          <a:p>
            <a:pPr lvl="0"/>
            <a:r>
              <a:rPr lang="en-US" dirty="0"/>
              <a:t>Time parameters for response to messages</a:t>
            </a:r>
          </a:p>
          <a:p>
            <a:pPr lvl="0"/>
            <a:r>
              <a:rPr lang="en-US" dirty="0"/>
              <a:t>Documentation of follow-up messages</a:t>
            </a:r>
          </a:p>
          <a:p>
            <a:pPr lvl="0"/>
            <a:r>
              <a:rPr lang="en-US" dirty="0"/>
              <a:t>Message etiquette and wording</a:t>
            </a:r>
          </a:p>
          <a:p>
            <a:pPr lvl="0"/>
            <a:r>
              <a:rPr lang="en-US" dirty="0"/>
              <a:t>Retention of messages</a:t>
            </a:r>
          </a:p>
          <a:p>
            <a:pPr lvl="0"/>
            <a:r>
              <a:rPr lang="en-US" dirty="0"/>
              <a:t>Privacy and security of messages and message systems</a:t>
            </a:r>
          </a:p>
          <a:p>
            <a:pPr lvl="0"/>
            <a:r>
              <a:rPr lang="en-US" dirty="0"/>
              <a:t>HIPAA compliance on access to records</a:t>
            </a:r>
          </a:p>
          <a:p>
            <a:pPr lvl="0"/>
            <a:r>
              <a:rPr lang="en-US" dirty="0"/>
              <a:t>Procedure for dealing with inappropriate messages</a:t>
            </a:r>
          </a:p>
          <a:p>
            <a:pPr lvl="0"/>
            <a:r>
              <a:rPr lang="en-US" dirty="0"/>
              <a:t>Special authorization for use of some message systems (e.g. e-mail)</a:t>
            </a:r>
          </a:p>
          <a:p>
            <a:endParaRPr lang="en-US" dirty="0"/>
          </a:p>
        </p:txBody>
      </p:sp>
    </p:spTree>
    <p:extLst>
      <p:ext uri="{BB962C8B-B14F-4D97-AF65-F5344CB8AC3E}">
        <p14:creationId xmlns:p14="http://schemas.microsoft.com/office/powerpoint/2010/main" val="11792348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200" b="1" dirty="0" smtClean="0"/>
              <a:t>EHR Supporting other Departments</a:t>
            </a:r>
            <a:endParaRPr lang="en-US" sz="3200" b="1" dirty="0"/>
          </a:p>
        </p:txBody>
      </p:sp>
      <p:sp>
        <p:nvSpPr>
          <p:cNvPr id="29" name="Slide Number Placeholder 28"/>
          <p:cNvSpPr>
            <a:spLocks noGrp="1"/>
          </p:cNvSpPr>
          <p:nvPr>
            <p:ph type="sldNum" sz="quarter" idx="12"/>
          </p:nvPr>
        </p:nvSpPr>
        <p:spPr/>
        <p:txBody>
          <a:bodyPr>
            <a:normAutofit fontScale="85000" lnSpcReduction="20000"/>
          </a:bodyPr>
          <a:lstStyle/>
          <a:p>
            <a:fld id="{D9FAED45-BFDD-48BB-9DD6-F974178209AB}" type="slidenum">
              <a:rPr lang="en-US" smtClean="0"/>
              <a:pPr/>
              <a:t>12</a:t>
            </a:fld>
            <a:endParaRPr lang="en-US"/>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346384467"/>
              </p:ext>
            </p:extLst>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6553200" y="1524001"/>
            <a:ext cx="2286000" cy="1015663"/>
          </a:xfrm>
          <a:prstGeom prst="rect">
            <a:avLst/>
          </a:prstGeom>
          <a:noFill/>
          <a:effectLst>
            <a:glow rad="127000">
              <a:schemeClr val="bg1"/>
            </a:glow>
            <a:outerShdw blurRad="50800" dist="50800" dir="5400000" algn="ctr" rotWithShape="0">
              <a:schemeClr val="bg1"/>
            </a:outerShdw>
          </a:effectLst>
        </p:spPr>
        <p:txBody>
          <a:bodyPr wrap="square" rtlCol="0">
            <a:spAutoFit/>
          </a:bodyPr>
          <a:lstStyle/>
          <a:p>
            <a:r>
              <a:rPr lang="en-US" sz="1500" dirty="0" smtClean="0">
                <a:solidFill>
                  <a:srgbClr val="C00000"/>
                </a:solidFill>
              </a:rPr>
              <a:t>Financial Input/Output:</a:t>
            </a:r>
          </a:p>
          <a:p>
            <a:pPr marL="285750" indent="-285750">
              <a:buFont typeface="Wingdings" panose="05000000000000000000" pitchFamily="2" charset="2"/>
              <a:buChar char="Ø"/>
            </a:pPr>
            <a:r>
              <a:rPr lang="en-US" sz="1500" dirty="0" smtClean="0">
                <a:solidFill>
                  <a:srgbClr val="C00000"/>
                </a:solidFill>
              </a:rPr>
              <a:t>Billing</a:t>
            </a:r>
          </a:p>
          <a:p>
            <a:pPr marL="285750" indent="-285750">
              <a:buFont typeface="Wingdings" panose="05000000000000000000" pitchFamily="2" charset="2"/>
              <a:buChar char="Ø"/>
            </a:pPr>
            <a:r>
              <a:rPr lang="en-US" sz="1500" dirty="0" smtClean="0">
                <a:solidFill>
                  <a:srgbClr val="C00000"/>
                </a:solidFill>
              </a:rPr>
              <a:t>Accounts Receivable</a:t>
            </a:r>
          </a:p>
          <a:p>
            <a:pPr marL="285750" indent="-285750">
              <a:buFont typeface="Wingdings" panose="05000000000000000000" pitchFamily="2" charset="2"/>
              <a:buChar char="Ø"/>
            </a:pPr>
            <a:r>
              <a:rPr lang="en-US" sz="1500" dirty="0" smtClean="0">
                <a:solidFill>
                  <a:srgbClr val="C00000"/>
                </a:solidFill>
              </a:rPr>
              <a:t>Materials Management</a:t>
            </a:r>
            <a:endParaRPr lang="en-US" sz="1500" dirty="0">
              <a:solidFill>
                <a:srgbClr val="C00000"/>
              </a:solidFill>
            </a:endParaRPr>
          </a:p>
        </p:txBody>
      </p:sp>
      <p:cxnSp>
        <p:nvCxnSpPr>
          <p:cNvPr id="11" name="Straight Arrow Connector 10"/>
          <p:cNvCxnSpPr/>
          <p:nvPr/>
        </p:nvCxnSpPr>
        <p:spPr>
          <a:xfrm flipV="1">
            <a:off x="5867400" y="2361525"/>
            <a:ext cx="685800" cy="178138"/>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52400" y="3124201"/>
            <a:ext cx="1905000" cy="2400657"/>
          </a:xfrm>
          <a:prstGeom prst="rect">
            <a:avLst/>
          </a:prstGeom>
          <a:noFill/>
        </p:spPr>
        <p:txBody>
          <a:bodyPr wrap="square" rtlCol="0">
            <a:spAutoFit/>
          </a:bodyPr>
          <a:lstStyle/>
          <a:p>
            <a:r>
              <a:rPr lang="en-US" sz="1500" dirty="0" smtClean="0">
                <a:solidFill>
                  <a:srgbClr val="C00000"/>
                </a:solidFill>
              </a:rPr>
              <a:t>Clinical Input/Output:</a:t>
            </a:r>
          </a:p>
          <a:p>
            <a:pPr marL="285750" indent="-285750">
              <a:buFont typeface="Wingdings" panose="05000000000000000000" pitchFamily="2" charset="2"/>
              <a:buChar char="Ø"/>
            </a:pPr>
            <a:r>
              <a:rPr lang="en-US" sz="1500" dirty="0" smtClean="0">
                <a:solidFill>
                  <a:srgbClr val="C00000"/>
                </a:solidFill>
              </a:rPr>
              <a:t>Radiology</a:t>
            </a:r>
          </a:p>
          <a:p>
            <a:pPr marL="285750" indent="-285750">
              <a:buFont typeface="Wingdings" panose="05000000000000000000" pitchFamily="2" charset="2"/>
              <a:buChar char="Ø"/>
            </a:pPr>
            <a:r>
              <a:rPr lang="en-US" sz="1500" dirty="0" smtClean="0">
                <a:solidFill>
                  <a:srgbClr val="C00000"/>
                </a:solidFill>
              </a:rPr>
              <a:t>Bedside Care</a:t>
            </a:r>
          </a:p>
          <a:p>
            <a:pPr marL="285750" indent="-285750">
              <a:buFont typeface="Wingdings" panose="05000000000000000000" pitchFamily="2" charset="2"/>
              <a:buChar char="Ø"/>
            </a:pPr>
            <a:r>
              <a:rPr lang="en-US" sz="1500" dirty="0" smtClean="0">
                <a:solidFill>
                  <a:srgbClr val="C00000"/>
                </a:solidFill>
              </a:rPr>
              <a:t>Order Entry</a:t>
            </a:r>
          </a:p>
          <a:p>
            <a:pPr marL="285750" indent="-285750">
              <a:buFont typeface="Wingdings" panose="05000000000000000000" pitchFamily="2" charset="2"/>
              <a:buChar char="Ø"/>
            </a:pPr>
            <a:r>
              <a:rPr lang="en-US" sz="1500" dirty="0" smtClean="0">
                <a:solidFill>
                  <a:srgbClr val="C00000"/>
                </a:solidFill>
              </a:rPr>
              <a:t>Surgery</a:t>
            </a:r>
          </a:p>
          <a:p>
            <a:pPr marL="285750" indent="-285750">
              <a:buFont typeface="Wingdings" panose="05000000000000000000" pitchFamily="2" charset="2"/>
              <a:buChar char="Ø"/>
            </a:pPr>
            <a:r>
              <a:rPr lang="en-US" sz="1500" dirty="0" smtClean="0">
                <a:solidFill>
                  <a:srgbClr val="C00000"/>
                </a:solidFill>
              </a:rPr>
              <a:t>Pharmacy</a:t>
            </a:r>
          </a:p>
          <a:p>
            <a:pPr marL="285750" indent="-285750">
              <a:buFont typeface="Wingdings" panose="05000000000000000000" pitchFamily="2" charset="2"/>
              <a:buChar char="Ø"/>
            </a:pPr>
            <a:r>
              <a:rPr lang="en-US" sz="1500" dirty="0" smtClean="0">
                <a:solidFill>
                  <a:srgbClr val="C00000"/>
                </a:solidFill>
              </a:rPr>
              <a:t>Emergency Department</a:t>
            </a:r>
          </a:p>
          <a:p>
            <a:pPr marL="285750" indent="-285750">
              <a:buFont typeface="Wingdings" panose="05000000000000000000" pitchFamily="2" charset="2"/>
              <a:buChar char="Ø"/>
            </a:pPr>
            <a:r>
              <a:rPr lang="en-US" sz="1500" dirty="0" smtClean="0">
                <a:solidFill>
                  <a:srgbClr val="C00000"/>
                </a:solidFill>
              </a:rPr>
              <a:t>Diagnostic Services</a:t>
            </a:r>
            <a:endParaRPr lang="en-US" sz="1500" dirty="0">
              <a:solidFill>
                <a:srgbClr val="C00000"/>
              </a:solidFill>
            </a:endParaRPr>
          </a:p>
        </p:txBody>
      </p:sp>
      <p:cxnSp>
        <p:nvCxnSpPr>
          <p:cNvPr id="18" name="Straight Arrow Connector 17"/>
          <p:cNvCxnSpPr/>
          <p:nvPr/>
        </p:nvCxnSpPr>
        <p:spPr>
          <a:xfrm>
            <a:off x="1295400" y="4191000"/>
            <a:ext cx="838200" cy="419100"/>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505702" y="3124202"/>
            <a:ext cx="1600199" cy="3323987"/>
          </a:xfrm>
          <a:prstGeom prst="rect">
            <a:avLst/>
          </a:prstGeom>
          <a:noFill/>
        </p:spPr>
        <p:txBody>
          <a:bodyPr wrap="square" rtlCol="0">
            <a:spAutoFit/>
          </a:bodyPr>
          <a:lstStyle/>
          <a:p>
            <a:r>
              <a:rPr lang="en-US" sz="1500" dirty="0" smtClean="0">
                <a:solidFill>
                  <a:srgbClr val="C00000"/>
                </a:solidFill>
              </a:rPr>
              <a:t>Support Input/Output:</a:t>
            </a:r>
          </a:p>
          <a:p>
            <a:pPr marL="285750" indent="-285750">
              <a:buFont typeface="Wingdings" panose="05000000000000000000" pitchFamily="2" charset="2"/>
              <a:buChar char="Ø"/>
            </a:pPr>
            <a:r>
              <a:rPr lang="en-US" sz="1500" dirty="0" smtClean="0">
                <a:solidFill>
                  <a:srgbClr val="C00000"/>
                </a:solidFill>
              </a:rPr>
              <a:t>Health Information Management</a:t>
            </a:r>
          </a:p>
          <a:p>
            <a:pPr marL="285750" indent="-285750">
              <a:buFont typeface="Wingdings" panose="05000000000000000000" pitchFamily="2" charset="2"/>
              <a:buChar char="Ø"/>
            </a:pPr>
            <a:r>
              <a:rPr lang="en-US" sz="1500" dirty="0" smtClean="0">
                <a:solidFill>
                  <a:srgbClr val="C00000"/>
                </a:solidFill>
              </a:rPr>
              <a:t>Decision Support</a:t>
            </a:r>
          </a:p>
          <a:p>
            <a:pPr marL="285750" indent="-285750">
              <a:buFont typeface="Wingdings" panose="05000000000000000000" pitchFamily="2" charset="2"/>
              <a:buChar char="Ø"/>
            </a:pPr>
            <a:r>
              <a:rPr lang="en-US" sz="1500" dirty="0" smtClean="0">
                <a:solidFill>
                  <a:srgbClr val="C00000"/>
                </a:solidFill>
              </a:rPr>
              <a:t>Case Management</a:t>
            </a:r>
          </a:p>
          <a:p>
            <a:pPr marL="285750" indent="-285750">
              <a:buFont typeface="Wingdings" panose="05000000000000000000" pitchFamily="2" charset="2"/>
              <a:buChar char="Ø"/>
            </a:pPr>
            <a:r>
              <a:rPr lang="en-US" sz="1500" dirty="0" smtClean="0">
                <a:solidFill>
                  <a:srgbClr val="C00000"/>
                </a:solidFill>
              </a:rPr>
              <a:t>Scheduling</a:t>
            </a:r>
          </a:p>
          <a:p>
            <a:pPr marL="285750" indent="-285750">
              <a:buFont typeface="Wingdings" panose="05000000000000000000" pitchFamily="2" charset="2"/>
              <a:buChar char="Ø"/>
            </a:pPr>
            <a:r>
              <a:rPr lang="en-US" sz="1500" dirty="0" smtClean="0">
                <a:solidFill>
                  <a:srgbClr val="C00000"/>
                </a:solidFill>
              </a:rPr>
              <a:t>Transcription</a:t>
            </a:r>
          </a:p>
          <a:p>
            <a:pPr marL="285750" indent="-285750">
              <a:buFont typeface="Wingdings" panose="05000000000000000000" pitchFamily="2" charset="2"/>
              <a:buChar char="Ø"/>
            </a:pPr>
            <a:r>
              <a:rPr lang="en-US" sz="1500" dirty="0" smtClean="0">
                <a:solidFill>
                  <a:srgbClr val="C00000"/>
                </a:solidFill>
              </a:rPr>
              <a:t>Registries (i.e. Cancer, Birth, Trauma</a:t>
            </a:r>
          </a:p>
        </p:txBody>
      </p:sp>
      <p:cxnSp>
        <p:nvCxnSpPr>
          <p:cNvPr id="23" name="Straight Arrow Connector 22"/>
          <p:cNvCxnSpPr/>
          <p:nvPr/>
        </p:nvCxnSpPr>
        <p:spPr>
          <a:xfrm>
            <a:off x="6934201" y="4324528"/>
            <a:ext cx="571501" cy="0"/>
          </a:xfrm>
          <a:prstGeom prst="straightConnector1">
            <a:avLst/>
          </a:prstGeom>
          <a:ln w="38100" cmpd="sng">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8857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531352" cy="990600"/>
          </a:xfrm>
        </p:spPr>
        <p:txBody>
          <a:bodyPr>
            <a:noAutofit/>
          </a:bodyPr>
          <a:lstStyle/>
          <a:p>
            <a:r>
              <a:rPr lang="en-US" sz="3200" b="1" dirty="0" smtClean="0"/>
              <a:t>How and why do we share information with outside agencies and facilities?</a:t>
            </a:r>
            <a:endParaRPr lang="en-US" sz="3200" b="1" dirty="0"/>
          </a:p>
        </p:txBody>
      </p:sp>
      <p:sp>
        <p:nvSpPr>
          <p:cNvPr id="4" name="Slide Number Placeholder 3"/>
          <p:cNvSpPr>
            <a:spLocks noGrp="1"/>
          </p:cNvSpPr>
          <p:nvPr>
            <p:ph type="sldNum" sz="quarter" idx="12"/>
          </p:nvPr>
        </p:nvSpPr>
        <p:spPr/>
        <p:txBody>
          <a:bodyPr>
            <a:normAutofit fontScale="85000" lnSpcReduction="20000"/>
          </a:bodyPr>
          <a:lstStyle/>
          <a:p>
            <a:fld id="{D9FAED45-BFDD-48BB-9DD6-F974178209AB}" type="slidenum">
              <a:rPr lang="en-US" smtClean="0"/>
              <a:pPr/>
              <a:t>13</a:t>
            </a:fld>
            <a:endParaRPr lang="en-US" dirty="0"/>
          </a:p>
        </p:txBody>
      </p:sp>
      <p:sp>
        <p:nvSpPr>
          <p:cNvPr id="3" name="Content Placeholder 2"/>
          <p:cNvSpPr>
            <a:spLocks noGrp="1"/>
          </p:cNvSpPr>
          <p:nvPr>
            <p:ph sz="quarter" idx="1"/>
          </p:nvPr>
        </p:nvSpPr>
        <p:spPr>
          <a:xfrm>
            <a:off x="457200" y="1981202"/>
            <a:ext cx="8229600" cy="4525963"/>
          </a:xfrm>
        </p:spPr>
        <p:txBody>
          <a:bodyPr/>
          <a:lstStyle/>
          <a:p>
            <a:r>
              <a:rPr lang="en-US" dirty="0" smtClean="0"/>
              <a:t>Minimum necessary standard</a:t>
            </a:r>
          </a:p>
          <a:p>
            <a:r>
              <a:rPr lang="en-US" dirty="0" smtClean="0"/>
              <a:t>Interoperability</a:t>
            </a:r>
          </a:p>
          <a:p>
            <a:r>
              <a:rPr lang="en-US" dirty="0" smtClean="0"/>
              <a:t>Research</a:t>
            </a:r>
          </a:p>
          <a:p>
            <a:r>
              <a:rPr lang="en-US" dirty="0" smtClean="0"/>
              <a:t>Registries</a:t>
            </a:r>
          </a:p>
          <a:p>
            <a:r>
              <a:rPr lang="en-US" dirty="0" smtClean="0"/>
              <a:t>Reportable events</a:t>
            </a:r>
          </a:p>
          <a:p>
            <a:r>
              <a:rPr lang="en-US" dirty="0" smtClean="0"/>
              <a:t>Continuity of care</a:t>
            </a:r>
            <a:endParaRPr lang="en-US" dirty="0"/>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200" y="2514600"/>
            <a:ext cx="4876800" cy="419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933781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How is information captured in an EHR?</a:t>
            </a:r>
            <a:endParaRPr lang="en-US" sz="3200" b="1" dirty="0"/>
          </a:p>
        </p:txBody>
      </p:sp>
      <p:sp>
        <p:nvSpPr>
          <p:cNvPr id="4" name="Slide Number Placeholder 3"/>
          <p:cNvSpPr>
            <a:spLocks noGrp="1"/>
          </p:cNvSpPr>
          <p:nvPr>
            <p:ph type="sldNum" sz="quarter" idx="12"/>
          </p:nvPr>
        </p:nvSpPr>
        <p:spPr/>
        <p:txBody>
          <a:bodyPr>
            <a:normAutofit fontScale="85000" lnSpcReduction="20000"/>
          </a:bodyPr>
          <a:lstStyle/>
          <a:p>
            <a:fld id="{D9FAED45-BFDD-48BB-9DD6-F974178209AB}" type="slidenum">
              <a:rPr lang="en-US" smtClean="0"/>
              <a:pPr/>
              <a:t>14</a:t>
            </a:fld>
            <a:endParaRPr lang="en-US" dirty="0"/>
          </a:p>
        </p:txBody>
      </p:sp>
      <p:sp>
        <p:nvSpPr>
          <p:cNvPr id="3" name="Content Placeholder 2"/>
          <p:cNvSpPr>
            <a:spLocks noGrp="1"/>
          </p:cNvSpPr>
          <p:nvPr>
            <p:ph sz="quarter" idx="1"/>
          </p:nvPr>
        </p:nvSpPr>
        <p:spPr>
          <a:xfrm>
            <a:off x="609600" y="1905000"/>
            <a:ext cx="8153400" cy="3886200"/>
          </a:xfrm>
        </p:spPr>
        <p:txBody>
          <a:bodyPr>
            <a:normAutofit/>
          </a:bodyPr>
          <a:lstStyle/>
          <a:p>
            <a:pPr lvl="0"/>
            <a:r>
              <a:rPr lang="en-US" dirty="0"/>
              <a:t>Identify the correct patient</a:t>
            </a:r>
          </a:p>
          <a:p>
            <a:pPr lvl="0"/>
            <a:r>
              <a:rPr lang="en-US" dirty="0"/>
              <a:t>Access the correct patient’s EHR</a:t>
            </a:r>
          </a:p>
          <a:p>
            <a:pPr lvl="0"/>
            <a:r>
              <a:rPr lang="en-US" dirty="0"/>
              <a:t>Enter the information in the EHR via computer entry, scanning, or direct interface</a:t>
            </a:r>
          </a:p>
          <a:p>
            <a:pPr lvl="0"/>
            <a:r>
              <a:rPr lang="en-US" dirty="0"/>
              <a:t>EHR correction </a:t>
            </a:r>
            <a:r>
              <a:rPr lang="en-US" dirty="0" smtClean="0"/>
              <a:t>of documentation</a:t>
            </a:r>
          </a:p>
          <a:p>
            <a:pPr lvl="0"/>
            <a:r>
              <a:rPr lang="en-US" dirty="0" smtClean="0"/>
              <a:t>Remote data capture</a:t>
            </a:r>
            <a:endParaRPr lang="en-US" dirty="0"/>
          </a:p>
        </p:txBody>
      </p:sp>
    </p:spTree>
    <p:extLst>
      <p:ext uri="{BB962C8B-B14F-4D97-AF65-F5344CB8AC3E}">
        <p14:creationId xmlns:p14="http://schemas.microsoft.com/office/powerpoint/2010/main" val="12741613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Personal Health Record (PHR)</a:t>
            </a:r>
            <a:endParaRPr lang="en-US" sz="3200" b="1" dirty="0"/>
          </a:p>
        </p:txBody>
      </p:sp>
      <p:sp>
        <p:nvSpPr>
          <p:cNvPr id="4" name="Slide Number Placeholder 3"/>
          <p:cNvSpPr>
            <a:spLocks noGrp="1"/>
          </p:cNvSpPr>
          <p:nvPr>
            <p:ph type="sldNum" sz="quarter" idx="12"/>
          </p:nvPr>
        </p:nvSpPr>
        <p:spPr/>
        <p:txBody>
          <a:bodyPr>
            <a:normAutofit fontScale="85000" lnSpcReduction="20000"/>
          </a:bodyPr>
          <a:lstStyle/>
          <a:p>
            <a:fld id="{D9FAED45-BFDD-48BB-9DD6-F974178209AB}" type="slidenum">
              <a:rPr lang="en-US" smtClean="0"/>
              <a:pPr/>
              <a:t>15</a:t>
            </a:fld>
            <a:endParaRPr lang="en-US" dirty="0"/>
          </a:p>
        </p:txBody>
      </p:sp>
      <p:sp>
        <p:nvSpPr>
          <p:cNvPr id="3" name="Content Placeholder 2"/>
          <p:cNvSpPr>
            <a:spLocks noGrp="1"/>
          </p:cNvSpPr>
          <p:nvPr>
            <p:ph sz="quarter" idx="1"/>
          </p:nvPr>
        </p:nvSpPr>
        <p:spPr>
          <a:xfrm>
            <a:off x="685800" y="1752600"/>
            <a:ext cx="8153400" cy="4495800"/>
          </a:xfrm>
        </p:spPr>
        <p:txBody>
          <a:bodyPr/>
          <a:lstStyle/>
          <a:p>
            <a:pPr marL="0" lvl="1" indent="0">
              <a:buNone/>
            </a:pPr>
            <a:r>
              <a:rPr lang="en-US" sz="3200" dirty="0" smtClean="0"/>
              <a:t>What </a:t>
            </a:r>
            <a:r>
              <a:rPr lang="en-US" sz="3200" dirty="0"/>
              <a:t>is a PHR</a:t>
            </a:r>
            <a:r>
              <a:rPr lang="en-US" sz="3200" dirty="0" smtClean="0"/>
              <a:t>?</a:t>
            </a:r>
          </a:p>
          <a:p>
            <a:pPr marL="857250" lvl="2" indent="-457200">
              <a:buFont typeface="Wingdings" panose="05000000000000000000" pitchFamily="2" charset="2"/>
              <a:buChar char="q"/>
            </a:pPr>
            <a:r>
              <a:rPr lang="en-US" sz="2800" dirty="0" smtClean="0"/>
              <a:t>	A tool to allow the patient to have their own medical record</a:t>
            </a:r>
          </a:p>
          <a:p>
            <a:pPr marL="857250" lvl="2" indent="-457200">
              <a:buFont typeface="Wingdings" panose="05000000000000000000" pitchFamily="2" charset="2"/>
              <a:buChar char="q"/>
            </a:pPr>
            <a:r>
              <a:rPr lang="en-US" sz="2800" dirty="0" smtClean="0"/>
              <a:t>Allows the patient to track and update their health information</a:t>
            </a:r>
          </a:p>
          <a:p>
            <a:pPr marL="857250" lvl="2" indent="-457200">
              <a:buFont typeface="Wingdings" panose="05000000000000000000" pitchFamily="2" charset="2"/>
              <a:buChar char="q"/>
            </a:pPr>
            <a:r>
              <a:rPr lang="en-US" sz="2800" dirty="0" smtClean="0"/>
              <a:t>Empowers patient to have control and access to their record, they are the owner of their PHR</a:t>
            </a:r>
          </a:p>
          <a:p>
            <a:pPr marL="857250" lvl="2" indent="-457200">
              <a:buFont typeface="Wingdings" panose="05000000000000000000" pitchFamily="2" charset="2"/>
              <a:buChar char="ü"/>
            </a:pPr>
            <a:endParaRPr lang="en-US" dirty="0" smtClean="0"/>
          </a:p>
          <a:p>
            <a:pPr marL="0" lvl="1" indent="0">
              <a:buNone/>
            </a:pPr>
            <a:endParaRPr lang="en-US" sz="3200" dirty="0"/>
          </a:p>
        </p:txBody>
      </p:sp>
    </p:spTree>
    <p:extLst>
      <p:ext uri="{BB962C8B-B14F-4D97-AF65-F5344CB8AC3E}">
        <p14:creationId xmlns:p14="http://schemas.microsoft.com/office/powerpoint/2010/main" val="26553729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General Types of PHRs</a:t>
            </a:r>
            <a:endParaRPr lang="en-US" sz="3200" b="1" dirty="0"/>
          </a:p>
        </p:txBody>
      </p:sp>
      <p:sp>
        <p:nvSpPr>
          <p:cNvPr id="4" name="Slide Number Placeholder 3"/>
          <p:cNvSpPr>
            <a:spLocks noGrp="1"/>
          </p:cNvSpPr>
          <p:nvPr>
            <p:ph type="sldNum" sz="quarter" idx="12"/>
          </p:nvPr>
        </p:nvSpPr>
        <p:spPr/>
        <p:txBody>
          <a:bodyPr>
            <a:normAutofit fontScale="85000" lnSpcReduction="20000"/>
          </a:bodyPr>
          <a:lstStyle/>
          <a:p>
            <a:fld id="{D9FAED45-BFDD-48BB-9DD6-F974178209AB}" type="slidenum">
              <a:rPr lang="en-US" smtClean="0"/>
              <a:pPr/>
              <a:t>16</a:t>
            </a:fld>
            <a:endParaRPr lang="en-US" dirty="0"/>
          </a:p>
        </p:txBody>
      </p:sp>
      <p:sp>
        <p:nvSpPr>
          <p:cNvPr id="3" name="Content Placeholder 2"/>
          <p:cNvSpPr>
            <a:spLocks noGrp="1"/>
          </p:cNvSpPr>
          <p:nvPr>
            <p:ph sz="quarter" idx="1"/>
          </p:nvPr>
        </p:nvSpPr>
        <p:spPr/>
        <p:txBody>
          <a:bodyPr/>
          <a:lstStyle/>
          <a:p>
            <a:r>
              <a:rPr lang="en-US" dirty="0"/>
              <a:t>3 types of PHRs</a:t>
            </a:r>
          </a:p>
          <a:p>
            <a:pPr lvl="1"/>
            <a:r>
              <a:rPr lang="en-US" dirty="0"/>
              <a:t>Paper</a:t>
            </a:r>
          </a:p>
          <a:p>
            <a:pPr lvl="1"/>
            <a:r>
              <a:rPr lang="en-US" dirty="0"/>
              <a:t>Computer based</a:t>
            </a:r>
          </a:p>
          <a:p>
            <a:pPr lvl="1"/>
            <a:r>
              <a:rPr lang="en-US" dirty="0"/>
              <a:t>Web based</a:t>
            </a:r>
          </a:p>
          <a:p>
            <a:pPr marL="457200" lvl="1" indent="0">
              <a:buNone/>
            </a:pPr>
            <a:endParaRPr lang="en-US" dirty="0"/>
          </a:p>
          <a:p>
            <a:pPr marL="457200" lvl="1" indent="0">
              <a:buNone/>
            </a:pPr>
            <a:endParaRPr lang="en-US" dirty="0"/>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0" y="2057400"/>
            <a:ext cx="5181600"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297992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EHR/PMS Interface, how does it work?</a:t>
            </a:r>
            <a:endParaRPr lang="en-US" sz="3200" b="1" dirty="0"/>
          </a:p>
        </p:txBody>
      </p:sp>
      <p:sp>
        <p:nvSpPr>
          <p:cNvPr id="4" name="Slide Number Placeholder 3"/>
          <p:cNvSpPr>
            <a:spLocks noGrp="1"/>
          </p:cNvSpPr>
          <p:nvPr>
            <p:ph type="sldNum" sz="quarter" idx="12"/>
          </p:nvPr>
        </p:nvSpPr>
        <p:spPr/>
        <p:txBody>
          <a:bodyPr>
            <a:normAutofit fontScale="85000" lnSpcReduction="20000"/>
          </a:bodyPr>
          <a:lstStyle/>
          <a:p>
            <a:fld id="{D9FAED45-BFDD-48BB-9DD6-F974178209AB}" type="slidenum">
              <a:rPr lang="en-US" smtClean="0"/>
              <a:pPr/>
              <a:t>17</a:t>
            </a:fld>
            <a:endParaRPr lang="en-US"/>
          </a:p>
        </p:txBody>
      </p:sp>
      <p:sp>
        <p:nvSpPr>
          <p:cNvPr id="3" name="Content Placeholder 2"/>
          <p:cNvSpPr>
            <a:spLocks noGrp="1"/>
          </p:cNvSpPr>
          <p:nvPr>
            <p:ph sz="quarter" idx="1"/>
          </p:nvPr>
        </p:nvSpPr>
        <p:spPr>
          <a:xfrm>
            <a:off x="0" y="1447800"/>
            <a:ext cx="9144000" cy="2514600"/>
          </a:xfrm>
        </p:spPr>
        <p:txBody>
          <a:bodyPr/>
          <a:lstStyle/>
          <a:p>
            <a:r>
              <a:rPr lang="en-US" sz="2400" dirty="0" smtClean="0"/>
              <a:t>Electronic health records and Practice Management systems serve different purposes</a:t>
            </a:r>
          </a:p>
          <a:p>
            <a:pPr lvl="1"/>
            <a:r>
              <a:rPr lang="en-US" sz="2400" dirty="0" smtClean="0"/>
              <a:t>EHR captures and manages patient’s healthcare information</a:t>
            </a:r>
          </a:p>
          <a:p>
            <a:pPr lvl="1"/>
            <a:r>
              <a:rPr lang="en-US" sz="2400" dirty="0" smtClean="0"/>
              <a:t>PMS capture demographic, insurance information, manages schedules, billing, financial </a:t>
            </a:r>
            <a:r>
              <a:rPr lang="en-US" dirty="0" smtClean="0"/>
              <a:t>reporting</a:t>
            </a:r>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00200" y="3505200"/>
            <a:ext cx="571500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724430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How is access determined for users?</a:t>
            </a:r>
            <a:endParaRPr lang="en-US" sz="3200" b="1" dirty="0"/>
          </a:p>
        </p:txBody>
      </p:sp>
      <p:sp>
        <p:nvSpPr>
          <p:cNvPr id="4" name="Slide Number Placeholder 3"/>
          <p:cNvSpPr>
            <a:spLocks noGrp="1"/>
          </p:cNvSpPr>
          <p:nvPr>
            <p:ph type="sldNum" sz="quarter" idx="12"/>
          </p:nvPr>
        </p:nvSpPr>
        <p:spPr/>
        <p:txBody>
          <a:bodyPr>
            <a:normAutofit fontScale="85000" lnSpcReduction="20000"/>
          </a:bodyPr>
          <a:lstStyle/>
          <a:p>
            <a:fld id="{D9FAED45-BFDD-48BB-9DD6-F974178209AB}" type="slidenum">
              <a:rPr lang="en-US" smtClean="0"/>
              <a:pPr/>
              <a:t>18</a:t>
            </a:fld>
            <a:endParaRPr lang="en-US" dirty="0"/>
          </a:p>
        </p:txBody>
      </p:sp>
      <p:sp>
        <p:nvSpPr>
          <p:cNvPr id="3" name="Content Placeholder 2"/>
          <p:cNvSpPr>
            <a:spLocks noGrp="1"/>
          </p:cNvSpPr>
          <p:nvPr>
            <p:ph sz="quarter" idx="1"/>
          </p:nvPr>
        </p:nvSpPr>
        <p:spPr>
          <a:xfrm>
            <a:off x="609600" y="1828800"/>
            <a:ext cx="8153400" cy="4495800"/>
          </a:xfrm>
        </p:spPr>
        <p:txBody>
          <a:bodyPr/>
          <a:lstStyle/>
          <a:p>
            <a:r>
              <a:rPr lang="en-US" dirty="0" smtClean="0"/>
              <a:t>How is access determined?</a:t>
            </a:r>
          </a:p>
          <a:p>
            <a:pPr lvl="1"/>
            <a:r>
              <a:rPr lang="en-US" dirty="0" smtClean="0"/>
              <a:t>Role</a:t>
            </a:r>
          </a:p>
          <a:p>
            <a:pPr lvl="1"/>
            <a:r>
              <a:rPr lang="en-US" dirty="0" smtClean="0"/>
              <a:t>Need to know</a:t>
            </a:r>
          </a:p>
          <a:p>
            <a:pPr lvl="1">
              <a:buNone/>
            </a:pPr>
            <a:r>
              <a:rPr lang="en-US" dirty="0" smtClean="0"/>
              <a:t>	</a:t>
            </a:r>
          </a:p>
          <a:p>
            <a:r>
              <a:rPr lang="en-US" dirty="0" smtClean="0"/>
              <a:t>Should staff be allowed to share access?</a:t>
            </a:r>
          </a:p>
          <a:p>
            <a:pPr lvl="1"/>
            <a:r>
              <a:rPr lang="en-US" dirty="0" smtClean="0"/>
              <a:t>Auditing access</a:t>
            </a:r>
          </a:p>
        </p:txBody>
      </p:sp>
    </p:spTree>
    <p:extLst>
      <p:ext uri="{BB962C8B-B14F-4D97-AF65-F5344CB8AC3E}">
        <p14:creationId xmlns:p14="http://schemas.microsoft.com/office/powerpoint/2010/main" val="37071921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HIPAA Compliance: Auditing</a:t>
            </a:r>
            <a:endParaRPr lang="en-US" sz="3200" b="1" dirty="0"/>
          </a:p>
        </p:txBody>
      </p:sp>
      <p:sp>
        <p:nvSpPr>
          <p:cNvPr id="4" name="Slide Number Placeholder 3"/>
          <p:cNvSpPr>
            <a:spLocks noGrp="1"/>
          </p:cNvSpPr>
          <p:nvPr>
            <p:ph type="sldNum" sz="quarter" idx="12"/>
          </p:nvPr>
        </p:nvSpPr>
        <p:spPr/>
        <p:txBody>
          <a:bodyPr>
            <a:normAutofit fontScale="85000" lnSpcReduction="20000"/>
          </a:bodyPr>
          <a:lstStyle/>
          <a:p>
            <a:fld id="{D9FAED45-BFDD-48BB-9DD6-F974178209AB}" type="slidenum">
              <a:rPr lang="en-US" smtClean="0"/>
              <a:pPr/>
              <a:t>19</a:t>
            </a:fld>
            <a:endParaRPr lang="en-US" dirty="0"/>
          </a:p>
        </p:txBody>
      </p:sp>
      <p:sp>
        <p:nvSpPr>
          <p:cNvPr id="3" name="Content Placeholder 2"/>
          <p:cNvSpPr>
            <a:spLocks noGrp="1"/>
          </p:cNvSpPr>
          <p:nvPr>
            <p:ph sz="quarter" idx="1"/>
          </p:nvPr>
        </p:nvSpPr>
        <p:spPr>
          <a:xfrm>
            <a:off x="533400" y="1828800"/>
            <a:ext cx="8153400" cy="3810000"/>
          </a:xfrm>
        </p:spPr>
        <p:txBody>
          <a:bodyPr/>
          <a:lstStyle/>
          <a:p>
            <a:pPr marL="0" indent="0">
              <a:buNone/>
            </a:pPr>
            <a:r>
              <a:rPr lang="en-US" dirty="0"/>
              <a:t>Ability to audit who accessed a record, and which area(s) were viewed, edited, printed  deleted, etc</a:t>
            </a:r>
            <a:r>
              <a:rPr lang="en-US" dirty="0" smtClean="0"/>
              <a:t>.</a:t>
            </a:r>
          </a:p>
          <a:p>
            <a:pPr marL="0" indent="0">
              <a:buNone/>
            </a:pPr>
            <a:endParaRPr lang="en-US" dirty="0"/>
          </a:p>
          <a:p>
            <a:pPr marL="0" indent="0">
              <a:buNone/>
            </a:pPr>
            <a:r>
              <a:rPr lang="en-US" dirty="0" smtClean="0"/>
              <a:t>Only by having unique usernames for each employee with secure passwords can auditing of access be effective.</a:t>
            </a:r>
            <a:endParaRPr lang="en-US" dirty="0"/>
          </a:p>
        </p:txBody>
      </p:sp>
    </p:spTree>
    <p:extLst>
      <p:ext uri="{BB962C8B-B14F-4D97-AF65-F5344CB8AC3E}">
        <p14:creationId xmlns:p14="http://schemas.microsoft.com/office/powerpoint/2010/main" val="1299493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Introduction</a:t>
            </a:r>
            <a:endParaRPr lang="en-US" sz="3200" b="1" dirty="0"/>
          </a:p>
        </p:txBody>
      </p:sp>
      <p:sp>
        <p:nvSpPr>
          <p:cNvPr id="4" name="Slide Number Placeholder 3"/>
          <p:cNvSpPr>
            <a:spLocks noGrp="1"/>
          </p:cNvSpPr>
          <p:nvPr>
            <p:ph type="sldNum" sz="quarter" idx="12"/>
          </p:nvPr>
        </p:nvSpPr>
        <p:spPr/>
        <p:txBody>
          <a:bodyPr>
            <a:normAutofit fontScale="85000" lnSpcReduction="20000"/>
          </a:bodyPr>
          <a:lstStyle/>
          <a:p>
            <a:fld id="{D9FAED45-BFDD-48BB-9DD6-F974178209AB}" type="slidenum">
              <a:rPr lang="en-US" smtClean="0"/>
              <a:pPr/>
              <a:t>2</a:t>
            </a:fld>
            <a:endParaRPr lang="en-US" dirty="0"/>
          </a:p>
        </p:txBody>
      </p:sp>
      <p:sp>
        <p:nvSpPr>
          <p:cNvPr id="3" name="Content Placeholder 2"/>
          <p:cNvSpPr>
            <a:spLocks noGrp="1"/>
          </p:cNvSpPr>
          <p:nvPr>
            <p:ph sz="quarter" idx="1"/>
          </p:nvPr>
        </p:nvSpPr>
        <p:spPr/>
        <p:txBody>
          <a:bodyPr>
            <a:normAutofit/>
          </a:bodyPr>
          <a:lstStyle/>
          <a:p>
            <a:r>
              <a:rPr lang="en-US" dirty="0" smtClean="0"/>
              <a:t>Patients are asking more questions about care, tests, medication, appointments, treatments and bills</a:t>
            </a:r>
          </a:p>
          <a:p>
            <a:r>
              <a:rPr lang="en-US" dirty="0" smtClean="0"/>
              <a:t>Patients want to be more involved in their health care decisions</a:t>
            </a:r>
          </a:p>
          <a:p>
            <a:r>
              <a:rPr lang="en-US" dirty="0" smtClean="0"/>
              <a:t>Internet research has created a more knowledgeable patient</a:t>
            </a:r>
          </a:p>
          <a:p>
            <a:r>
              <a:rPr lang="en-US" dirty="0" smtClean="0"/>
              <a:t>Patients want to have a Personal Health Record</a:t>
            </a:r>
            <a:endParaRPr lang="en-US" strike="sngStrike" dirty="0">
              <a:solidFill>
                <a:srgbClr val="FF0000"/>
              </a:solidFill>
            </a:endParaRPr>
          </a:p>
        </p:txBody>
      </p:sp>
    </p:spTree>
    <p:extLst>
      <p:ext uri="{BB962C8B-B14F-4D97-AF65-F5344CB8AC3E}">
        <p14:creationId xmlns:p14="http://schemas.microsoft.com/office/powerpoint/2010/main" val="21602183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HIPAA Compliance: Keeping the System Secure</a:t>
            </a:r>
            <a:endParaRPr lang="en-US" sz="3200" b="1" dirty="0"/>
          </a:p>
        </p:txBody>
      </p:sp>
      <p:sp>
        <p:nvSpPr>
          <p:cNvPr id="4" name="Slide Number Placeholder 3"/>
          <p:cNvSpPr>
            <a:spLocks noGrp="1"/>
          </p:cNvSpPr>
          <p:nvPr>
            <p:ph type="sldNum" sz="quarter" idx="12"/>
          </p:nvPr>
        </p:nvSpPr>
        <p:spPr/>
        <p:txBody>
          <a:bodyPr>
            <a:normAutofit fontScale="85000" lnSpcReduction="20000"/>
          </a:bodyPr>
          <a:lstStyle/>
          <a:p>
            <a:fld id="{D9FAED45-BFDD-48BB-9DD6-F974178209AB}" type="slidenum">
              <a:rPr lang="en-US" smtClean="0"/>
              <a:pPr/>
              <a:t>20</a:t>
            </a:fld>
            <a:endParaRPr lang="en-US" dirty="0"/>
          </a:p>
        </p:txBody>
      </p:sp>
      <p:sp>
        <p:nvSpPr>
          <p:cNvPr id="3" name="Content Placeholder 2"/>
          <p:cNvSpPr>
            <a:spLocks noGrp="1"/>
          </p:cNvSpPr>
          <p:nvPr>
            <p:ph sz="quarter" idx="1"/>
          </p:nvPr>
        </p:nvSpPr>
        <p:spPr>
          <a:xfrm>
            <a:off x="228600" y="1600202"/>
            <a:ext cx="8229600" cy="4525963"/>
          </a:xfrm>
        </p:spPr>
        <p:txBody>
          <a:bodyPr>
            <a:normAutofit lnSpcReduction="10000"/>
          </a:bodyPr>
          <a:lstStyle/>
          <a:p>
            <a:pPr>
              <a:defRPr/>
            </a:pPr>
            <a:r>
              <a:rPr lang="en-US" sz="2800" dirty="0"/>
              <a:t>Firewalls should deter unauthorized access to the system</a:t>
            </a:r>
          </a:p>
          <a:p>
            <a:pPr>
              <a:defRPr/>
            </a:pPr>
            <a:r>
              <a:rPr lang="en-US" sz="2800" dirty="0"/>
              <a:t>Policies should exist to govern the security of hardware devices</a:t>
            </a:r>
          </a:p>
          <a:p>
            <a:pPr lvl="1">
              <a:defRPr/>
            </a:pPr>
            <a:r>
              <a:rPr lang="en-US" sz="2400" dirty="0"/>
              <a:t>Lock-down the devices.</a:t>
            </a:r>
          </a:p>
          <a:p>
            <a:pPr lvl="1">
              <a:defRPr/>
            </a:pPr>
            <a:r>
              <a:rPr lang="en-US" sz="2400" dirty="0"/>
              <a:t>Never store passwords on the computer.</a:t>
            </a:r>
          </a:p>
          <a:p>
            <a:pPr lvl="1">
              <a:defRPr/>
            </a:pPr>
            <a:r>
              <a:rPr lang="en-US" sz="2400" dirty="0"/>
              <a:t>Back up your files &amp; store backup files off-site.</a:t>
            </a:r>
          </a:p>
          <a:p>
            <a:pPr lvl="1">
              <a:defRPr/>
            </a:pPr>
            <a:r>
              <a:rPr lang="en-US" sz="2400" dirty="0"/>
              <a:t>Encrypt PHI.</a:t>
            </a:r>
          </a:p>
          <a:p>
            <a:pPr lvl="1">
              <a:defRPr/>
            </a:pPr>
            <a:r>
              <a:rPr lang="en-US" sz="2400" dirty="0"/>
              <a:t>Use portable devices in secure areas.</a:t>
            </a:r>
          </a:p>
          <a:p>
            <a:pPr lvl="1">
              <a:defRPr/>
            </a:pPr>
            <a:r>
              <a:rPr lang="en-US" sz="2400" dirty="0"/>
              <a:t>Wipe hard drives for computers taken out of use before recycling.</a:t>
            </a:r>
          </a:p>
          <a:p>
            <a:endParaRPr lang="en-US" dirty="0"/>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0" y="3048000"/>
            <a:ext cx="2286000" cy="18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356397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Downtime</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D9FAED45-BFDD-48BB-9DD6-F974178209AB}" type="slidenum">
              <a:rPr lang="en-US" smtClean="0"/>
              <a:pPr/>
              <a:t>21</a:t>
            </a:fld>
            <a:endParaRPr lang="en-US" dirty="0"/>
          </a:p>
        </p:txBody>
      </p:sp>
      <p:sp>
        <p:nvSpPr>
          <p:cNvPr id="4" name="Content Placeholder 3"/>
          <p:cNvSpPr>
            <a:spLocks noGrp="1"/>
          </p:cNvSpPr>
          <p:nvPr>
            <p:ph sz="quarter" idx="1"/>
          </p:nvPr>
        </p:nvSpPr>
        <p:spPr/>
        <p:txBody>
          <a:bodyPr/>
          <a:lstStyle/>
          <a:p>
            <a:r>
              <a:rPr lang="en-US" dirty="0" smtClean="0"/>
              <a:t>What happens when the system is down due to updates, power failures, server crashes?</a:t>
            </a:r>
          </a:p>
          <a:p>
            <a:pPr marL="0" indent="0">
              <a:buNone/>
            </a:pPr>
            <a:endParaRPr lang="en-US" dirty="0" smtClean="0"/>
          </a:p>
          <a:p>
            <a:pPr lvl="1"/>
            <a:r>
              <a:rPr lang="en-US" dirty="0" smtClean="0"/>
              <a:t>Contingency Plan – must have a plan to continue with patient care even though the EHR is not accessible</a:t>
            </a:r>
          </a:p>
          <a:p>
            <a:pPr lvl="1"/>
            <a:r>
              <a:rPr lang="en-US" dirty="0" smtClean="0"/>
              <a:t>Recovery Plan – how are we going to input information gathered about patients during a downtime once the system is up and running</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D9FAED45-BFDD-48BB-9DD6-F974178209AB}" type="slidenum">
              <a:rPr lang="en-US" smtClean="0"/>
              <a:pPr/>
              <a:t>22</a:t>
            </a:fld>
            <a:endParaRPr lang="en-US" dirty="0"/>
          </a:p>
        </p:txBody>
      </p:sp>
      <p:sp>
        <p:nvSpPr>
          <p:cNvPr id="4" name="Content Placeholder 3"/>
          <p:cNvSpPr>
            <a:spLocks noGrp="1"/>
          </p:cNvSpPr>
          <p:nvPr>
            <p:ph sz="quarter" idx="1"/>
          </p:nvPr>
        </p:nvSpPr>
        <p:spPr>
          <a:xfrm>
            <a:off x="612648" y="1676400"/>
            <a:ext cx="8153400" cy="4495800"/>
          </a:xfrm>
        </p:spPr>
        <p:txBody>
          <a:bodyPr>
            <a:normAutofit fontScale="77500" lnSpcReduction="20000"/>
          </a:bodyPr>
          <a:lstStyle/>
          <a:p>
            <a:pPr marL="0" lvl="0" indent="0">
              <a:buNone/>
            </a:pPr>
            <a:r>
              <a:rPr lang="en-US" sz="3600" dirty="0" smtClean="0"/>
              <a:t>Key concepts from this presentation:</a:t>
            </a:r>
          </a:p>
          <a:p>
            <a:pPr lvl="0">
              <a:buFont typeface="Wingdings" panose="05000000000000000000" pitchFamily="2" charset="2"/>
              <a:buChar char="q"/>
            </a:pPr>
            <a:r>
              <a:rPr lang="en-US" dirty="0" smtClean="0"/>
              <a:t>Understand the importance of accurate documentation in an Electronic Health Record and how the information you enter affects the overall care for patients as well as the needs of the organization.</a:t>
            </a:r>
          </a:p>
          <a:p>
            <a:pPr lvl="0">
              <a:buFont typeface="Wingdings" panose="05000000000000000000" pitchFamily="2" charset="2"/>
              <a:buChar char="q"/>
            </a:pPr>
            <a:r>
              <a:rPr lang="en-US" dirty="0" smtClean="0"/>
              <a:t>Have an overall understanding of the many functions of an Electronic Health Record and their use in managing patient care.</a:t>
            </a:r>
          </a:p>
          <a:p>
            <a:pPr lvl="0">
              <a:buFont typeface="Wingdings" panose="05000000000000000000" pitchFamily="2" charset="2"/>
              <a:buChar char="q"/>
            </a:pPr>
            <a:r>
              <a:rPr lang="en-US" dirty="0" smtClean="0"/>
              <a:t>Appreciate the value of sharing patient information back and forth between other providers of care for your patients.</a:t>
            </a:r>
          </a:p>
          <a:p>
            <a:pPr lvl="0">
              <a:buFont typeface="Wingdings" panose="05000000000000000000" pitchFamily="2" charset="2"/>
              <a:buChar char="q"/>
            </a:pPr>
            <a:r>
              <a:rPr lang="en-US" dirty="0" smtClean="0"/>
              <a:t>Comprehend how clinical document affects reimbursement.</a:t>
            </a:r>
          </a:p>
          <a:p>
            <a:pPr lvl="0">
              <a:buFont typeface="Wingdings" panose="05000000000000000000" pitchFamily="2" charset="2"/>
              <a:buChar char="q"/>
            </a:pPr>
            <a:r>
              <a:rPr lang="en-US" dirty="0" smtClean="0"/>
              <a:t>Realize that you are responsible for the data you enter into an Electronic Health Records and the organizations’ responsibility to ensure that the data has integrity though auditing users access and activity.</a:t>
            </a:r>
            <a:endParaRPr lang="en-US" dirty="0"/>
          </a:p>
        </p:txBody>
      </p:sp>
    </p:spTree>
    <p:extLst>
      <p:ext uri="{BB962C8B-B14F-4D97-AF65-F5344CB8AC3E}">
        <p14:creationId xmlns:p14="http://schemas.microsoft.com/office/powerpoint/2010/main" val="10784084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Questions</a:t>
            </a:r>
            <a:endParaRPr lang="en-US" sz="3200" b="1" dirty="0"/>
          </a:p>
        </p:txBody>
      </p:sp>
      <p:sp>
        <p:nvSpPr>
          <p:cNvPr id="3" name="Content Placeholder 2"/>
          <p:cNvSpPr>
            <a:spLocks noGrp="1"/>
          </p:cNvSpPr>
          <p:nvPr>
            <p:ph sz="quarter" idx="1"/>
          </p:nvPr>
        </p:nvSpPr>
        <p:spPr>
          <a:xfrm>
            <a:off x="381000" y="5029200"/>
            <a:ext cx="8229600" cy="1371600"/>
          </a:xfrm>
        </p:spPr>
        <p:txBody>
          <a:bodyPr>
            <a:normAutofit/>
          </a:bodyPr>
          <a:lstStyle/>
          <a:p>
            <a:pPr algn="ctr">
              <a:buNone/>
            </a:pPr>
            <a:r>
              <a:rPr lang="en-US" sz="6000" b="1" i="1" dirty="0" smtClean="0"/>
              <a:t>Thank You!</a:t>
            </a:r>
            <a:endParaRPr lang="en-US" sz="6000" b="1" i="1" dirty="0"/>
          </a:p>
        </p:txBody>
      </p:sp>
      <p:pic>
        <p:nvPicPr>
          <p:cNvPr id="5122" name="Picture 2" descr="http://civilwartalk.com/attachments/question-mark-jpg.82352/"/>
          <p:cNvPicPr>
            <a:picLocks noChangeAspect="1" noChangeArrowheads="1"/>
          </p:cNvPicPr>
          <p:nvPr/>
        </p:nvPicPr>
        <p:blipFill>
          <a:blip r:embed="rId3" cstate="print"/>
          <a:srcRect/>
          <a:stretch>
            <a:fillRect/>
          </a:stretch>
        </p:blipFill>
        <p:spPr bwMode="auto">
          <a:xfrm>
            <a:off x="3200400" y="1676400"/>
            <a:ext cx="3200400" cy="3200400"/>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D9FAED45-BFDD-48BB-9DD6-F974178209AB}" type="slidenum">
              <a:rPr lang="en-US" smtClean="0"/>
              <a:pPr/>
              <a:t>24</a:t>
            </a:fld>
            <a:endParaRPr lang="en-US" dirty="0"/>
          </a:p>
        </p:txBody>
      </p:sp>
      <p:sp>
        <p:nvSpPr>
          <p:cNvPr id="4" name="Content Placeholder 3"/>
          <p:cNvSpPr>
            <a:spLocks noGrp="1"/>
          </p:cNvSpPr>
          <p:nvPr>
            <p:ph sz="quarter" idx="1"/>
          </p:nvPr>
        </p:nvSpPr>
        <p:spPr/>
        <p:txBody>
          <a:bodyPr/>
          <a:lstStyle/>
          <a:p>
            <a:pPr marL="0" indent="0">
              <a:buNone/>
            </a:pPr>
            <a:r>
              <a:rPr lang="en-US" sz="2400" dirty="0"/>
              <a:t>This curriculum was developed with grant funding from The Healthcare Workforce Transformation Fund through the Commonwealth of Massachusetts, Executive office of Labor and Workforce Development.  The grant project was administered by Commonwealth Corporation and The Massachusetts eHealth Institute.</a:t>
            </a:r>
          </a:p>
          <a:p>
            <a:pPr marL="0" indent="0">
              <a:buNone/>
            </a:pPr>
            <a:endParaRPr lang="en-US" dirty="0"/>
          </a:p>
        </p:txBody>
      </p:sp>
      <p:pic>
        <p:nvPicPr>
          <p:cNvPr id="9" name="Picture 8"/>
          <p:cNvPicPr/>
          <p:nvPr/>
        </p:nvPicPr>
        <p:blipFill>
          <a:blip r:embed="rId2">
            <a:extLst>
              <a:ext uri="{28A0092B-C50C-407E-A947-70E740481C1C}">
                <a14:useLocalDpi xmlns:a14="http://schemas.microsoft.com/office/drawing/2010/main" val="0"/>
              </a:ext>
            </a:extLst>
          </a:blip>
          <a:srcRect/>
          <a:stretch>
            <a:fillRect/>
          </a:stretch>
        </p:blipFill>
        <p:spPr bwMode="auto">
          <a:xfrm>
            <a:off x="3914775" y="4143375"/>
            <a:ext cx="1371600" cy="542925"/>
          </a:xfrm>
          <a:prstGeom prst="rect">
            <a:avLst/>
          </a:prstGeom>
          <a:noFill/>
        </p:spPr>
      </p:pic>
      <p:pic>
        <p:nvPicPr>
          <p:cNvPr id="10" name="Picture 9" descr="College Logo"/>
          <p:cNvPicPr/>
          <p:nvPr/>
        </p:nvPicPr>
        <p:blipFill>
          <a:blip r:embed="rId3">
            <a:extLst>
              <a:ext uri="{28A0092B-C50C-407E-A947-70E740481C1C}">
                <a14:useLocalDpi xmlns:a14="http://schemas.microsoft.com/office/drawing/2010/main" val="0"/>
              </a:ext>
            </a:extLst>
          </a:blip>
          <a:srcRect/>
          <a:stretch>
            <a:fillRect/>
          </a:stretch>
        </p:blipFill>
        <p:spPr bwMode="auto">
          <a:xfrm>
            <a:off x="2971800" y="5181600"/>
            <a:ext cx="3000375" cy="1114425"/>
          </a:xfrm>
          <a:prstGeom prst="rect">
            <a:avLst/>
          </a:prstGeom>
          <a:noFill/>
        </p:spPr>
      </p:pic>
    </p:spTree>
    <p:extLst>
      <p:ext uri="{BB962C8B-B14F-4D97-AF65-F5344CB8AC3E}">
        <p14:creationId xmlns:p14="http://schemas.microsoft.com/office/powerpoint/2010/main" val="1297494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Learning Outcomes</a:t>
            </a:r>
            <a:endParaRPr lang="en-US" sz="3200" b="1" dirty="0"/>
          </a:p>
        </p:txBody>
      </p:sp>
      <p:sp>
        <p:nvSpPr>
          <p:cNvPr id="3" name="Slide Number Placeholder 2"/>
          <p:cNvSpPr>
            <a:spLocks noGrp="1"/>
          </p:cNvSpPr>
          <p:nvPr>
            <p:ph type="sldNum" sz="quarter" idx="12"/>
          </p:nvPr>
        </p:nvSpPr>
        <p:spPr/>
        <p:txBody>
          <a:bodyPr>
            <a:normAutofit fontScale="85000" lnSpcReduction="20000"/>
          </a:bodyPr>
          <a:lstStyle/>
          <a:p>
            <a:fld id="{D9FAED45-BFDD-48BB-9DD6-F974178209AB}" type="slidenum">
              <a:rPr lang="en-US" smtClean="0"/>
              <a:pPr/>
              <a:t>3</a:t>
            </a:fld>
            <a:endParaRPr lang="en-US" dirty="0"/>
          </a:p>
        </p:txBody>
      </p:sp>
      <p:sp>
        <p:nvSpPr>
          <p:cNvPr id="4" name="Content Placeholder 3"/>
          <p:cNvSpPr>
            <a:spLocks noGrp="1"/>
          </p:cNvSpPr>
          <p:nvPr>
            <p:ph sz="quarter" idx="1"/>
          </p:nvPr>
        </p:nvSpPr>
        <p:spPr>
          <a:xfrm>
            <a:off x="612648" y="1600200"/>
            <a:ext cx="8153400" cy="4953000"/>
          </a:xfrm>
        </p:spPr>
        <p:txBody>
          <a:bodyPr>
            <a:normAutofit fontScale="92500" lnSpcReduction="20000"/>
          </a:bodyPr>
          <a:lstStyle/>
          <a:p>
            <a:pPr>
              <a:buNone/>
            </a:pPr>
            <a:r>
              <a:rPr lang="en-US" dirty="0" smtClean="0"/>
              <a:t>Upon completion of this course the learner will be able to:</a:t>
            </a:r>
          </a:p>
          <a:p>
            <a:pPr>
              <a:buNone/>
            </a:pPr>
            <a:endParaRPr lang="en-US" dirty="0" smtClean="0"/>
          </a:p>
          <a:p>
            <a:pPr lvl="0"/>
            <a:r>
              <a:rPr lang="en-US" dirty="0" smtClean="0"/>
              <a:t>Describe the benefits of using an EHR to document patient care</a:t>
            </a:r>
          </a:p>
          <a:p>
            <a:pPr lvl="0"/>
            <a:r>
              <a:rPr lang="en-US" dirty="0" smtClean="0"/>
              <a:t>List and explain the functions of an EHR</a:t>
            </a:r>
          </a:p>
          <a:p>
            <a:pPr lvl="0"/>
            <a:r>
              <a:rPr lang="en-US" dirty="0" smtClean="0"/>
              <a:t>Describe how we use patient information in our facility and how we share it outside of our facility</a:t>
            </a:r>
          </a:p>
          <a:p>
            <a:pPr lvl="0"/>
            <a:r>
              <a:rPr lang="en-US" dirty="0" smtClean="0"/>
              <a:t>Explain how patient information is captured in an EHR</a:t>
            </a:r>
          </a:p>
          <a:p>
            <a:pPr lvl="0"/>
            <a:r>
              <a:rPr lang="en-US" dirty="0" smtClean="0"/>
              <a:t>Describe the relationship between an EHR and a PMS system</a:t>
            </a:r>
          </a:p>
          <a:p>
            <a:pPr lvl="0"/>
            <a:r>
              <a:rPr lang="en-US" dirty="0" smtClean="0"/>
              <a:t>Explain how user access is created and maintained and the function of audit trails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Your Experience with EHRs</a:t>
            </a:r>
            <a:endParaRPr lang="en-US" sz="3200" b="1" dirty="0"/>
          </a:p>
        </p:txBody>
      </p:sp>
      <p:sp>
        <p:nvSpPr>
          <p:cNvPr id="4" name="Slide Number Placeholder 3"/>
          <p:cNvSpPr>
            <a:spLocks noGrp="1"/>
          </p:cNvSpPr>
          <p:nvPr>
            <p:ph type="sldNum" sz="quarter" idx="12"/>
          </p:nvPr>
        </p:nvSpPr>
        <p:spPr/>
        <p:txBody>
          <a:bodyPr>
            <a:normAutofit fontScale="85000" lnSpcReduction="20000"/>
          </a:bodyPr>
          <a:lstStyle/>
          <a:p>
            <a:fld id="{D9FAED45-BFDD-48BB-9DD6-F974178209AB}" type="slidenum">
              <a:rPr lang="en-US" smtClean="0"/>
              <a:pPr/>
              <a:t>4</a:t>
            </a:fld>
            <a:endParaRPr lang="en-US" dirty="0"/>
          </a:p>
        </p:txBody>
      </p:sp>
      <p:sp>
        <p:nvSpPr>
          <p:cNvPr id="3" name="Content Placeholder 2"/>
          <p:cNvSpPr>
            <a:spLocks noGrp="1"/>
          </p:cNvSpPr>
          <p:nvPr>
            <p:ph sz="quarter" idx="1"/>
          </p:nvPr>
        </p:nvSpPr>
        <p:spPr/>
        <p:txBody>
          <a:bodyPr>
            <a:normAutofit/>
          </a:bodyPr>
          <a:lstStyle/>
          <a:p>
            <a:r>
              <a:rPr lang="en-US" dirty="0" smtClean="0"/>
              <a:t>Does your physician use an EHR?</a:t>
            </a:r>
          </a:p>
          <a:p>
            <a:r>
              <a:rPr lang="en-US" dirty="0" smtClean="0"/>
              <a:t>Do you think an EHR can improve patient outcomes, or not?</a:t>
            </a:r>
          </a:p>
          <a:p>
            <a:r>
              <a:rPr lang="en-US" dirty="0" smtClean="0"/>
              <a:t>Why do you think that so many physicians and facilities have not moved to an EHR?</a:t>
            </a:r>
          </a:p>
          <a:p>
            <a:r>
              <a:rPr lang="en-US" dirty="0" smtClean="0"/>
              <a:t>Would you choose to see a physician because they used an EHR?</a:t>
            </a:r>
          </a:p>
          <a:p>
            <a:r>
              <a:rPr lang="en-US" dirty="0" smtClean="0"/>
              <a:t>Do you feel that you lose that “personal touch” when your physician uses and EHR during your visit?</a:t>
            </a:r>
            <a:endParaRPr lang="en-US" dirty="0"/>
          </a:p>
        </p:txBody>
      </p:sp>
    </p:spTree>
    <p:extLst>
      <p:ext uri="{BB962C8B-B14F-4D97-AF65-F5344CB8AC3E}">
        <p14:creationId xmlns:p14="http://schemas.microsoft.com/office/powerpoint/2010/main" val="14396010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Why have an EHR?</a:t>
            </a:r>
            <a:endParaRPr lang="en-US" sz="3200" b="1" dirty="0"/>
          </a:p>
        </p:txBody>
      </p:sp>
      <p:sp>
        <p:nvSpPr>
          <p:cNvPr id="4" name="Slide Number Placeholder 3"/>
          <p:cNvSpPr>
            <a:spLocks noGrp="1"/>
          </p:cNvSpPr>
          <p:nvPr>
            <p:ph type="sldNum" sz="quarter" idx="12"/>
          </p:nvPr>
        </p:nvSpPr>
        <p:spPr/>
        <p:txBody>
          <a:bodyPr>
            <a:normAutofit fontScale="85000" lnSpcReduction="20000"/>
          </a:bodyPr>
          <a:lstStyle/>
          <a:p>
            <a:fld id="{D9FAED45-BFDD-48BB-9DD6-F974178209AB}" type="slidenum">
              <a:rPr lang="en-US" smtClean="0"/>
              <a:pPr/>
              <a:t>5</a:t>
            </a:fld>
            <a:endParaRPr lang="en-US" dirty="0"/>
          </a:p>
        </p:txBody>
      </p:sp>
      <p:sp>
        <p:nvSpPr>
          <p:cNvPr id="3" name="Content Placeholder 2"/>
          <p:cNvSpPr>
            <a:spLocks noGrp="1"/>
          </p:cNvSpPr>
          <p:nvPr>
            <p:ph sz="quarter" idx="1"/>
          </p:nvPr>
        </p:nvSpPr>
        <p:spPr/>
        <p:txBody>
          <a:bodyPr>
            <a:normAutofit/>
          </a:bodyPr>
          <a:lstStyle/>
          <a:p>
            <a:r>
              <a:rPr lang="en-US" dirty="0" smtClean="0"/>
              <a:t>Federal government initiative</a:t>
            </a:r>
          </a:p>
          <a:p>
            <a:r>
              <a:rPr lang="en-US" dirty="0" smtClean="0"/>
              <a:t>Promote continuity of care</a:t>
            </a:r>
          </a:p>
          <a:p>
            <a:r>
              <a:rPr lang="en-US" dirty="0" smtClean="0"/>
              <a:t>Interoperability</a:t>
            </a:r>
          </a:p>
          <a:p>
            <a:r>
              <a:rPr lang="en-US" dirty="0" smtClean="0"/>
              <a:t>Improve quality of care</a:t>
            </a:r>
          </a:p>
          <a:p>
            <a:r>
              <a:rPr lang="en-US" dirty="0" smtClean="0"/>
              <a:t>Reduce healthcare costs</a:t>
            </a:r>
          </a:p>
          <a:p>
            <a:r>
              <a:rPr lang="en-US" dirty="0" smtClean="0"/>
              <a:t>Save time, increase efficiencies</a:t>
            </a:r>
          </a:p>
          <a:p>
            <a:r>
              <a:rPr lang="en-US" dirty="0" smtClean="0"/>
              <a:t>Improve patient satisfaction</a:t>
            </a:r>
          </a:p>
          <a:p>
            <a:r>
              <a:rPr lang="en-US" dirty="0" smtClean="0"/>
              <a:t>Reporting to outside agencies</a:t>
            </a:r>
            <a:endParaRPr lang="en-US" dirty="0"/>
          </a:p>
        </p:txBody>
      </p:sp>
    </p:spTree>
    <p:extLst>
      <p:ext uri="{BB962C8B-B14F-4D97-AF65-F5344CB8AC3E}">
        <p14:creationId xmlns:p14="http://schemas.microsoft.com/office/powerpoint/2010/main" val="27500804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762000"/>
          </a:xfrm>
        </p:spPr>
        <p:txBody>
          <a:bodyPr>
            <a:normAutofit/>
          </a:bodyPr>
          <a:lstStyle/>
          <a:p>
            <a:r>
              <a:rPr lang="en-US" sz="3200" b="1" dirty="0" smtClean="0"/>
              <a:t>Data Integrity</a:t>
            </a:r>
            <a:endParaRPr lang="en-US" sz="3200" b="1" dirty="0"/>
          </a:p>
        </p:txBody>
      </p:sp>
      <p:sp>
        <p:nvSpPr>
          <p:cNvPr id="4" name="Slide Number Placeholder 3"/>
          <p:cNvSpPr>
            <a:spLocks noGrp="1"/>
          </p:cNvSpPr>
          <p:nvPr>
            <p:ph type="sldNum" sz="quarter" idx="12"/>
          </p:nvPr>
        </p:nvSpPr>
        <p:spPr/>
        <p:txBody>
          <a:bodyPr>
            <a:normAutofit fontScale="85000" lnSpcReduction="20000"/>
          </a:bodyPr>
          <a:lstStyle/>
          <a:p>
            <a:fld id="{D9FAED45-BFDD-48BB-9DD6-F974178209AB}" type="slidenum">
              <a:rPr lang="en-US" smtClean="0"/>
              <a:pPr/>
              <a:t>6</a:t>
            </a:fld>
            <a:endParaRPr lang="en-US" dirty="0"/>
          </a:p>
        </p:txBody>
      </p:sp>
      <p:sp>
        <p:nvSpPr>
          <p:cNvPr id="3" name="Content Placeholder 2"/>
          <p:cNvSpPr>
            <a:spLocks noGrp="1"/>
          </p:cNvSpPr>
          <p:nvPr>
            <p:ph sz="quarter" idx="1"/>
          </p:nvPr>
        </p:nvSpPr>
        <p:spPr>
          <a:xfrm>
            <a:off x="609600" y="1524000"/>
            <a:ext cx="8229600" cy="4953000"/>
          </a:xfrm>
        </p:spPr>
        <p:txBody>
          <a:bodyPr>
            <a:normAutofit fontScale="92500" lnSpcReduction="20000"/>
          </a:bodyPr>
          <a:lstStyle/>
          <a:p>
            <a:pPr>
              <a:defRPr/>
            </a:pPr>
            <a:r>
              <a:rPr lang="en-US" dirty="0"/>
              <a:t>The integrity of data can be ensured only if it is complete, accurate, consistent, timely, and has not been altered, destroyed or accessed by unauthorized individuals.</a:t>
            </a:r>
          </a:p>
          <a:p>
            <a:pPr>
              <a:defRPr/>
            </a:pPr>
            <a:r>
              <a:rPr lang="en-US" dirty="0"/>
              <a:t>Strict organization-wide policies must be in place to ensure data integrity</a:t>
            </a:r>
            <a:r>
              <a:rPr lang="en-US" dirty="0" smtClean="0"/>
              <a:t>.</a:t>
            </a:r>
          </a:p>
          <a:p>
            <a:pPr marL="0" indent="0">
              <a:buNone/>
            </a:pPr>
            <a:r>
              <a:rPr lang="en-US" dirty="0" smtClean="0"/>
              <a:t>All of these qualities of data ensure that</a:t>
            </a:r>
            <a:r>
              <a:rPr lang="en-US" dirty="0" smtClean="0">
                <a:solidFill>
                  <a:srgbClr val="FF0000"/>
                </a:solidFill>
              </a:rPr>
              <a:t> </a:t>
            </a:r>
            <a:r>
              <a:rPr lang="en-US" dirty="0" smtClean="0"/>
              <a:t>the data is reliable to use for patient care. </a:t>
            </a:r>
          </a:p>
          <a:p>
            <a:pPr marL="0" indent="0">
              <a:buNone/>
            </a:pPr>
            <a:endParaRPr lang="en-US" dirty="0" smtClean="0"/>
          </a:p>
          <a:p>
            <a:pPr marL="0" indent="0">
              <a:buNone/>
            </a:pPr>
            <a:r>
              <a:rPr lang="en-US" dirty="0" smtClean="0"/>
              <a:t>We want to avoid GIGO</a:t>
            </a:r>
          </a:p>
          <a:p>
            <a:pPr marL="0" indent="0">
              <a:buNone/>
            </a:pPr>
            <a:r>
              <a:rPr lang="en-US" dirty="0" smtClean="0"/>
              <a:t>Garbage </a:t>
            </a:r>
            <a:r>
              <a:rPr lang="en-US" smtClean="0"/>
              <a:t>In Garbage </a:t>
            </a:r>
            <a:r>
              <a:rPr lang="en-US" dirty="0" smtClean="0"/>
              <a:t>Out</a:t>
            </a:r>
          </a:p>
          <a:p>
            <a:pPr marL="0" indent="0">
              <a:buNone/>
            </a:pPr>
            <a:r>
              <a:rPr lang="en-US" dirty="0"/>
              <a:t>	</a:t>
            </a:r>
          </a:p>
        </p:txBody>
      </p:sp>
      <p:pic>
        <p:nvPicPr>
          <p:cNvPr id="6148" name="Picture 4" descr="http://www.centerforhealthjournalism.org/files/title_images/ROH%20Electronic%20Health%20Records%20Essay%20Phot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0" y="4234249"/>
            <a:ext cx="2514600" cy="22427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75135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How can an EHR facilitate </a:t>
            </a:r>
            <a:r>
              <a:rPr lang="en-US" sz="3200" b="1" dirty="0" smtClean="0"/>
              <a:t>having </a:t>
            </a:r>
            <a:r>
              <a:rPr lang="en-US" sz="3200" b="1" dirty="0"/>
              <a:t>data that has integrity?</a:t>
            </a:r>
          </a:p>
        </p:txBody>
      </p:sp>
      <p:sp>
        <p:nvSpPr>
          <p:cNvPr id="4" name="Slide Number Placeholder 3"/>
          <p:cNvSpPr>
            <a:spLocks noGrp="1"/>
          </p:cNvSpPr>
          <p:nvPr>
            <p:ph type="sldNum" sz="quarter" idx="12"/>
          </p:nvPr>
        </p:nvSpPr>
        <p:spPr/>
        <p:txBody>
          <a:bodyPr>
            <a:normAutofit fontScale="85000" lnSpcReduction="20000"/>
          </a:bodyPr>
          <a:lstStyle/>
          <a:p>
            <a:fld id="{D9FAED45-BFDD-48BB-9DD6-F974178209AB}" type="slidenum">
              <a:rPr lang="en-US" smtClean="0"/>
              <a:pPr/>
              <a:t>7</a:t>
            </a:fld>
            <a:endParaRPr lang="en-US" dirty="0"/>
          </a:p>
        </p:txBody>
      </p:sp>
      <p:sp>
        <p:nvSpPr>
          <p:cNvPr id="3" name="Content Placeholder 2"/>
          <p:cNvSpPr>
            <a:spLocks noGrp="1"/>
          </p:cNvSpPr>
          <p:nvPr>
            <p:ph sz="quarter" idx="1"/>
          </p:nvPr>
        </p:nvSpPr>
        <p:spPr>
          <a:xfrm>
            <a:off x="609600" y="1752600"/>
            <a:ext cx="8153400" cy="4495800"/>
          </a:xfrm>
        </p:spPr>
        <p:txBody>
          <a:bodyPr/>
          <a:lstStyle/>
          <a:p>
            <a:r>
              <a:rPr lang="en-US" dirty="0" smtClean="0"/>
              <a:t>Data accuracy</a:t>
            </a:r>
          </a:p>
          <a:p>
            <a:r>
              <a:rPr lang="en-US" dirty="0" smtClean="0"/>
              <a:t>Data timeliness</a:t>
            </a:r>
          </a:p>
          <a:p>
            <a:r>
              <a:rPr lang="en-US" dirty="0" smtClean="0"/>
              <a:t>Data consistency</a:t>
            </a:r>
            <a:endParaRPr lang="en-US" dirty="0"/>
          </a:p>
          <a:p>
            <a:r>
              <a:rPr lang="en-US" dirty="0" smtClean="0"/>
              <a:t>Data completeness</a:t>
            </a:r>
          </a:p>
          <a:p>
            <a:endParaRPr lang="en-US" dirty="0"/>
          </a:p>
          <a:p>
            <a:pPr marL="0" indent="0">
              <a:buNone/>
            </a:pPr>
            <a:r>
              <a:rPr lang="en-US" dirty="0" smtClean="0"/>
              <a:t>Templates can help with capturing these elements that give our data integrity.</a:t>
            </a:r>
            <a:endParaRPr lang="en-US" dirty="0"/>
          </a:p>
        </p:txBody>
      </p:sp>
    </p:spTree>
    <p:extLst>
      <p:ext uri="{BB962C8B-B14F-4D97-AF65-F5344CB8AC3E}">
        <p14:creationId xmlns:p14="http://schemas.microsoft.com/office/powerpoint/2010/main" val="37308884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Paper vs. Electronic Health Records</a:t>
            </a:r>
            <a:endParaRPr lang="en-US" sz="3200" b="1" dirty="0"/>
          </a:p>
        </p:txBody>
      </p:sp>
      <p:sp>
        <p:nvSpPr>
          <p:cNvPr id="4" name="Slide Number Placeholder 3"/>
          <p:cNvSpPr>
            <a:spLocks noGrp="1"/>
          </p:cNvSpPr>
          <p:nvPr>
            <p:ph type="sldNum" sz="quarter" idx="12"/>
          </p:nvPr>
        </p:nvSpPr>
        <p:spPr/>
        <p:txBody>
          <a:bodyPr>
            <a:normAutofit fontScale="85000" lnSpcReduction="20000"/>
          </a:bodyPr>
          <a:lstStyle/>
          <a:p>
            <a:fld id="{D9FAED45-BFDD-48BB-9DD6-F974178209AB}" type="slidenum">
              <a:rPr lang="en-US" smtClean="0"/>
              <a:pPr/>
              <a:t>8</a:t>
            </a:fld>
            <a:endParaRPr lang="en-US"/>
          </a:p>
        </p:txBody>
      </p:sp>
      <p:sp>
        <p:nvSpPr>
          <p:cNvPr id="3" name="Content Placeholder 2"/>
          <p:cNvSpPr>
            <a:spLocks noGrp="1"/>
          </p:cNvSpPr>
          <p:nvPr>
            <p:ph sz="quarter" idx="1"/>
          </p:nvPr>
        </p:nvSpPr>
        <p:spPr>
          <a:xfrm>
            <a:off x="533400" y="1524000"/>
            <a:ext cx="8229600" cy="4525963"/>
          </a:xfrm>
        </p:spPr>
        <p:txBody>
          <a:bodyPr>
            <a:normAutofit/>
          </a:bodyPr>
          <a:lstStyle/>
          <a:p>
            <a:r>
              <a:rPr lang="en-US" sz="2400" dirty="0" smtClean="0"/>
              <a:t>Access</a:t>
            </a:r>
            <a:r>
              <a:rPr lang="en-US" sz="2400" dirty="0"/>
              <a:t>	</a:t>
            </a:r>
          </a:p>
          <a:p>
            <a:r>
              <a:rPr lang="en-US" sz="2400" dirty="0"/>
              <a:t>Documentation </a:t>
            </a:r>
            <a:r>
              <a:rPr lang="en-US" sz="2400" dirty="0" smtClean="0"/>
              <a:t>standards</a:t>
            </a:r>
          </a:p>
          <a:p>
            <a:r>
              <a:rPr lang="en-US" sz="2400" dirty="0" smtClean="0"/>
              <a:t>Legibility</a:t>
            </a:r>
          </a:p>
          <a:p>
            <a:r>
              <a:rPr lang="en-US" sz="2400" dirty="0" smtClean="0"/>
              <a:t>Ability to abstract data easily</a:t>
            </a:r>
          </a:p>
          <a:p>
            <a:r>
              <a:rPr lang="en-US" sz="2400" dirty="0" smtClean="0"/>
              <a:t>Communication among providers</a:t>
            </a:r>
          </a:p>
          <a:p>
            <a:r>
              <a:rPr lang="en-US" sz="2400" dirty="0" smtClean="0"/>
              <a:t>Documentation standards</a:t>
            </a:r>
          </a:p>
          <a:p>
            <a:endParaRPr lang="en-US" dirty="0" smtClean="0"/>
          </a:p>
        </p:txBody>
      </p:sp>
      <p:pic>
        <p:nvPicPr>
          <p:cNvPr id="7170" name="Picture 2" descr="https://encrypted-tbn3.gstatic.com/images?q=tbn:ANd9GcSplAehvoreaxJFiiB1VWOJ_Qeh3uc1dVTMDiYpoNMZAGpP2X1c"/>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4448432"/>
            <a:ext cx="3657600" cy="2224218"/>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Image result for electronic health records picture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57800" y="1676400"/>
            <a:ext cx="3581400" cy="23244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95865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What can an EHR do?</a:t>
            </a:r>
            <a:br>
              <a:rPr lang="en-US" sz="3200" b="1" dirty="0" smtClean="0"/>
            </a:br>
            <a:r>
              <a:rPr lang="en-US" sz="3200" b="1" dirty="0" smtClean="0"/>
              <a:t>Core functions of an EHR</a:t>
            </a:r>
            <a:endParaRPr lang="en-US" sz="3200" b="1" dirty="0"/>
          </a:p>
        </p:txBody>
      </p:sp>
      <p:sp>
        <p:nvSpPr>
          <p:cNvPr id="4" name="Slide Number Placeholder 3"/>
          <p:cNvSpPr>
            <a:spLocks noGrp="1"/>
          </p:cNvSpPr>
          <p:nvPr>
            <p:ph type="sldNum" sz="quarter" idx="12"/>
          </p:nvPr>
        </p:nvSpPr>
        <p:spPr/>
        <p:txBody>
          <a:bodyPr>
            <a:normAutofit fontScale="85000" lnSpcReduction="20000"/>
          </a:bodyPr>
          <a:lstStyle/>
          <a:p>
            <a:fld id="{D9FAED45-BFDD-48BB-9DD6-F974178209AB}" type="slidenum">
              <a:rPr lang="en-US" smtClean="0"/>
              <a:pPr/>
              <a:t>9</a:t>
            </a:fld>
            <a:endParaRPr lang="en-US"/>
          </a:p>
        </p:txBody>
      </p:sp>
      <p:sp>
        <p:nvSpPr>
          <p:cNvPr id="3" name="Content Placeholder 2"/>
          <p:cNvSpPr>
            <a:spLocks noGrp="1"/>
          </p:cNvSpPr>
          <p:nvPr>
            <p:ph sz="quarter" idx="1"/>
          </p:nvPr>
        </p:nvSpPr>
        <p:spPr/>
        <p:txBody>
          <a:bodyPr>
            <a:normAutofit/>
          </a:bodyPr>
          <a:lstStyle/>
          <a:p>
            <a:pPr lvl="0"/>
            <a:r>
              <a:rPr lang="en-US" dirty="0"/>
              <a:t>Health information and data</a:t>
            </a:r>
          </a:p>
          <a:p>
            <a:pPr lvl="0"/>
            <a:r>
              <a:rPr lang="en-US" dirty="0"/>
              <a:t>Order entry and management</a:t>
            </a:r>
          </a:p>
          <a:p>
            <a:pPr lvl="0"/>
            <a:r>
              <a:rPr lang="en-US" dirty="0"/>
              <a:t>Results management</a:t>
            </a:r>
          </a:p>
          <a:p>
            <a:pPr lvl="0"/>
            <a:r>
              <a:rPr lang="en-US" dirty="0"/>
              <a:t>Decision support</a:t>
            </a:r>
          </a:p>
          <a:p>
            <a:pPr lvl="0"/>
            <a:r>
              <a:rPr lang="en-US" dirty="0"/>
              <a:t>Electronic communication and connectivity</a:t>
            </a:r>
          </a:p>
          <a:p>
            <a:pPr lvl="0"/>
            <a:r>
              <a:rPr lang="en-US" dirty="0"/>
              <a:t>Administrative processes</a:t>
            </a:r>
          </a:p>
          <a:p>
            <a:pPr lvl="0"/>
            <a:r>
              <a:rPr lang="en-US" dirty="0"/>
              <a:t>Patient support</a:t>
            </a:r>
          </a:p>
          <a:p>
            <a:pPr lvl="0"/>
            <a:r>
              <a:rPr lang="en-US" dirty="0"/>
              <a:t>Reporting and population management</a:t>
            </a:r>
          </a:p>
          <a:p>
            <a:endParaRPr lang="en-US" dirty="0"/>
          </a:p>
        </p:txBody>
      </p:sp>
    </p:spTree>
    <p:extLst>
      <p:ext uri="{BB962C8B-B14F-4D97-AF65-F5344CB8AC3E}">
        <p14:creationId xmlns:p14="http://schemas.microsoft.com/office/powerpoint/2010/main" val="849228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Median</Template>
  <TotalTime>1205</TotalTime>
  <Words>5721</Words>
  <Application>Microsoft Office PowerPoint</Application>
  <PresentationFormat>On-screen Show (4:3)</PresentationFormat>
  <Paragraphs>351</Paragraphs>
  <Slides>24</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Tw Cen MT</vt:lpstr>
      <vt:lpstr>Wingdings</vt:lpstr>
      <vt:lpstr>Wingdings 2</vt:lpstr>
      <vt:lpstr>ヒラギノ角ゴ Pro W3</vt:lpstr>
      <vt:lpstr>Median</vt:lpstr>
      <vt:lpstr>Electronic Health Record function &amp; use</vt:lpstr>
      <vt:lpstr>Introduction</vt:lpstr>
      <vt:lpstr>Learning Outcomes</vt:lpstr>
      <vt:lpstr>Your Experience with EHRs</vt:lpstr>
      <vt:lpstr>Why have an EHR?</vt:lpstr>
      <vt:lpstr>Data Integrity</vt:lpstr>
      <vt:lpstr>How can an EHR facilitate having data that has integrity?</vt:lpstr>
      <vt:lpstr>Paper vs. Electronic Health Records</vt:lpstr>
      <vt:lpstr>What can an EHR do? Core functions of an EHR</vt:lpstr>
      <vt:lpstr>Patient Portals</vt:lpstr>
      <vt:lpstr>Policies about Patient Communication</vt:lpstr>
      <vt:lpstr>EHR Supporting other Departments</vt:lpstr>
      <vt:lpstr>How and why do we share information with outside agencies and facilities?</vt:lpstr>
      <vt:lpstr>How is information captured in an EHR?</vt:lpstr>
      <vt:lpstr>Personal Health Record (PHR)</vt:lpstr>
      <vt:lpstr>General Types of PHRs</vt:lpstr>
      <vt:lpstr>EHR/PMS Interface, how does it work?</vt:lpstr>
      <vt:lpstr>How is access determined for users?</vt:lpstr>
      <vt:lpstr>HIPAA Compliance: Auditing</vt:lpstr>
      <vt:lpstr>HIPAA Compliance: Keeping the System Secure</vt:lpstr>
      <vt:lpstr>Downtime</vt:lpstr>
      <vt:lpstr>Summary</vt:lpstr>
      <vt:lpstr>Questions</vt:lpstr>
      <vt:lpstr>Acknowledgements</vt:lpstr>
    </vt:vector>
  </TitlesOfParts>
  <Company>Springfield Technical Community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Electronic Health Records 101</dc:title>
  <dc:creator>tmckethan</dc:creator>
  <cp:lastModifiedBy>Ledwith Robyn</cp:lastModifiedBy>
  <cp:revision>101</cp:revision>
  <cp:lastPrinted>2016-08-29T19:30:30Z</cp:lastPrinted>
  <dcterms:created xsi:type="dcterms:W3CDTF">2015-12-17T13:11:05Z</dcterms:created>
  <dcterms:modified xsi:type="dcterms:W3CDTF">2016-08-29T19:30:34Z</dcterms:modified>
</cp:coreProperties>
</file>