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37"/>
  </p:notesMasterIdLst>
  <p:handoutMasterIdLst>
    <p:handoutMasterId r:id="rId38"/>
  </p:handoutMasterIdLst>
  <p:sldIdLst>
    <p:sldId id="256" r:id="rId2"/>
    <p:sldId id="288" r:id="rId3"/>
    <p:sldId id="264" r:id="rId4"/>
    <p:sldId id="257" r:id="rId5"/>
    <p:sldId id="258" r:id="rId6"/>
    <p:sldId id="260" r:id="rId7"/>
    <p:sldId id="290" r:id="rId8"/>
    <p:sldId id="261" r:id="rId9"/>
    <p:sldId id="262" r:id="rId10"/>
    <p:sldId id="263" r:id="rId11"/>
    <p:sldId id="265" r:id="rId12"/>
    <p:sldId id="267" r:id="rId13"/>
    <p:sldId id="292" r:id="rId14"/>
    <p:sldId id="266" r:id="rId15"/>
    <p:sldId id="291" r:id="rId16"/>
    <p:sldId id="269" r:id="rId17"/>
    <p:sldId id="270" r:id="rId18"/>
    <p:sldId id="271" r:id="rId19"/>
    <p:sldId id="272" r:id="rId20"/>
    <p:sldId id="274" r:id="rId21"/>
    <p:sldId id="273" r:id="rId22"/>
    <p:sldId id="275" r:id="rId23"/>
    <p:sldId id="293" r:id="rId24"/>
    <p:sldId id="276" r:id="rId25"/>
    <p:sldId id="277" r:id="rId26"/>
    <p:sldId id="278" r:id="rId27"/>
    <p:sldId id="280" r:id="rId28"/>
    <p:sldId id="282" r:id="rId29"/>
    <p:sldId id="281" r:id="rId30"/>
    <p:sldId id="283" r:id="rId31"/>
    <p:sldId id="284" r:id="rId32"/>
    <p:sldId id="294" r:id="rId33"/>
    <p:sldId id="285" r:id="rId34"/>
    <p:sldId id="286" r:id="rId35"/>
    <p:sldId id="295" r:id="rId3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667" autoAdjust="0"/>
  </p:normalViewPr>
  <p:slideViewPr>
    <p:cSldViewPr>
      <p:cViewPr varScale="1">
        <p:scale>
          <a:sx n="86" d="100"/>
          <a:sy n="86" d="100"/>
        </p:scale>
        <p:origin x="7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AF80BE2F-1E73-42EB-936C-F5FC87DC4D2D}" type="datetimeFigureOut">
              <a:rPr lang="en-US" smtClean="0"/>
              <a:t>8/29/2016</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B6842A70-3687-45FD-B0C9-1917F24E70C6}" type="slidenum">
              <a:rPr lang="en-US" smtClean="0"/>
              <a:t>‹#›</a:t>
            </a:fld>
            <a:endParaRPr lang="en-US"/>
          </a:p>
        </p:txBody>
      </p:sp>
    </p:spTree>
    <p:extLst>
      <p:ext uri="{BB962C8B-B14F-4D97-AF65-F5344CB8AC3E}">
        <p14:creationId xmlns:p14="http://schemas.microsoft.com/office/powerpoint/2010/main" val="4169629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E694462C-6D11-47AC-953F-4F716FB76108}" type="datetimeFigureOut">
              <a:rPr lang="en-US" smtClean="0"/>
              <a:pPr/>
              <a:t>8/29/2016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120CBCFC-8459-407C-8EF1-EF8F6F1132F8}" type="slidenum">
              <a:rPr lang="en-US" smtClean="0"/>
              <a:pPr/>
              <a:t>‹#›</a:t>
            </a:fld>
            <a:endParaRPr lang="en-US"/>
          </a:p>
        </p:txBody>
      </p:sp>
    </p:spTree>
    <p:extLst>
      <p:ext uri="{BB962C8B-B14F-4D97-AF65-F5344CB8AC3E}">
        <p14:creationId xmlns:p14="http://schemas.microsoft.com/office/powerpoint/2010/main" val="2394944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smtClean="0"/>
              <a:t>Welcome Audience</a:t>
            </a:r>
          </a:p>
          <a:p>
            <a:pPr>
              <a:buFont typeface="Arial" pitchFamily="34" charset="0"/>
              <a:buChar char="•"/>
            </a:pPr>
            <a:r>
              <a:rPr lang="en-US" dirty="0" smtClean="0"/>
              <a:t> Make</a:t>
            </a:r>
            <a:r>
              <a:rPr lang="en-US" baseline="0" dirty="0" smtClean="0"/>
              <a:t> disclaimer for varied levels of expertise</a:t>
            </a:r>
          </a:p>
          <a:p>
            <a:pPr>
              <a:buFont typeface="Arial" pitchFamily="34" charset="0"/>
              <a:buChar char="•"/>
            </a:pPr>
            <a:r>
              <a:rPr lang="en-US" baseline="0" dirty="0" smtClean="0"/>
              <a:t> Encourage questions and discussion especially between sections of module</a:t>
            </a:r>
          </a:p>
          <a:p>
            <a:pPr>
              <a:buFont typeface="Arial" pitchFamily="34" charset="0"/>
              <a:buChar char="•"/>
            </a:pPr>
            <a:r>
              <a:rPr lang="en-US" baseline="0" dirty="0" smtClean="0"/>
              <a:t> Identify individuals that may need extra help</a:t>
            </a:r>
          </a:p>
          <a:p>
            <a:pPr>
              <a:buFont typeface="Arial" pitchFamily="34" charset="0"/>
              <a:buChar char="•"/>
            </a:pPr>
            <a:r>
              <a:rPr lang="en-US" baseline="0" dirty="0" smtClean="0"/>
              <a:t> Placement of individuals needing extra help next to those that are more digitally savvy</a:t>
            </a:r>
          </a:p>
          <a:p>
            <a:pPr>
              <a:buFont typeface="Arial" pitchFamily="34" charset="0"/>
              <a:buChar char="•"/>
            </a:pPr>
            <a:endParaRPr lang="en-US" baseline="0" dirty="0" smtClean="0"/>
          </a:p>
          <a:p>
            <a:pPr>
              <a:buFont typeface="Arial" pitchFamily="34" charset="0"/>
              <a:buChar char="•"/>
            </a:pPr>
            <a:endParaRPr lang="en-US" baseline="0" dirty="0" smtClean="0"/>
          </a:p>
          <a:p>
            <a:pPr>
              <a:buFont typeface="Arial" pitchFamily="34" charset="0"/>
              <a:buChar char="•"/>
            </a:pPr>
            <a:endParaRPr lang="en-US" baseline="0" dirty="0" smtClean="0"/>
          </a:p>
          <a:p>
            <a:pPr>
              <a:buFont typeface="Arial" pitchFamily="34" charset="0"/>
              <a:buChar char="•"/>
            </a:pPr>
            <a:endParaRPr lang="en-US" baseline="0" dirty="0" smtClean="0"/>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120CBCFC-8459-407C-8EF1-EF8F6F1132F8}" type="slidenum">
              <a:rPr lang="en-US" smtClean="0"/>
              <a:pPr/>
              <a:t>1</a:t>
            </a:fld>
            <a:endParaRPr lang="en-US"/>
          </a:p>
        </p:txBody>
      </p:sp>
    </p:spTree>
    <p:extLst>
      <p:ext uri="{BB962C8B-B14F-4D97-AF65-F5344CB8AC3E}">
        <p14:creationId xmlns:p14="http://schemas.microsoft.com/office/powerpoint/2010/main" val="367422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smtClean="0"/>
              <a:t>Discuss</a:t>
            </a:r>
          </a:p>
          <a:p>
            <a:pPr>
              <a:buFont typeface="Arial" pitchFamily="34" charset="0"/>
              <a:buChar char="•"/>
            </a:pPr>
            <a:r>
              <a:rPr lang="en-US" baseline="0" dirty="0" smtClean="0"/>
              <a:t> Examples of simple internet activities such as banking or shopping</a:t>
            </a:r>
          </a:p>
          <a:p>
            <a:pPr>
              <a:buFont typeface="Arial" pitchFamily="34" charset="0"/>
              <a:buChar char="•"/>
            </a:pPr>
            <a:r>
              <a:rPr lang="en-US" baseline="0" dirty="0" smtClean="0"/>
              <a:t> Ask audience for examples of activities they perform. They may not know the terms internet or WWW.</a:t>
            </a:r>
            <a:endParaRPr lang="en-US" dirty="0"/>
          </a:p>
        </p:txBody>
      </p:sp>
      <p:sp>
        <p:nvSpPr>
          <p:cNvPr id="4" name="Slide Number Placeholder 3"/>
          <p:cNvSpPr>
            <a:spLocks noGrp="1"/>
          </p:cNvSpPr>
          <p:nvPr>
            <p:ph type="sldNum" sz="quarter" idx="10"/>
          </p:nvPr>
        </p:nvSpPr>
        <p:spPr/>
        <p:txBody>
          <a:bodyPr/>
          <a:lstStyle/>
          <a:p>
            <a:fld id="{120CBCFC-8459-407C-8EF1-EF8F6F1132F8}" type="slidenum">
              <a:rPr lang="en-US" smtClean="0"/>
              <a:pPr/>
              <a:t>10</a:t>
            </a:fld>
            <a:endParaRPr lang="en-US"/>
          </a:p>
        </p:txBody>
      </p:sp>
    </p:spTree>
    <p:extLst>
      <p:ext uri="{BB962C8B-B14F-4D97-AF65-F5344CB8AC3E}">
        <p14:creationId xmlns:p14="http://schemas.microsoft.com/office/powerpoint/2010/main" val="1921234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smtClean="0"/>
              <a:t>Discuss</a:t>
            </a:r>
          </a:p>
          <a:p>
            <a:pPr>
              <a:buFont typeface="Arial" pitchFamily="34" charset="0"/>
              <a:buChar char="•"/>
            </a:pPr>
            <a:r>
              <a:rPr lang="en-US" dirty="0" smtClean="0"/>
              <a:t> The importance of ergonomics </a:t>
            </a:r>
          </a:p>
          <a:p>
            <a:pPr lvl="1">
              <a:buFont typeface="Arial" pitchFamily="34" charset="0"/>
              <a:buChar char="•"/>
            </a:pPr>
            <a:r>
              <a:rPr lang="en-US" dirty="0" smtClean="0"/>
              <a:t> Efficiency</a:t>
            </a:r>
            <a:r>
              <a:rPr lang="en-US" baseline="0" dirty="0" smtClean="0"/>
              <a:t> in relation to the way the human body moves and functions (comfort)</a:t>
            </a:r>
          </a:p>
          <a:p>
            <a:pPr lvl="1">
              <a:buFont typeface="Arial" pitchFamily="34" charset="0"/>
              <a:buChar char="•"/>
            </a:pPr>
            <a:r>
              <a:rPr lang="en-US" baseline="0" dirty="0" smtClean="0"/>
              <a:t> Safety in relation to impact on human body</a:t>
            </a:r>
          </a:p>
          <a:p>
            <a:pPr lvl="2">
              <a:buFont typeface="Arial" pitchFamily="34" charset="0"/>
              <a:buChar char="•"/>
            </a:pPr>
            <a:r>
              <a:rPr lang="en-US" baseline="0" dirty="0" smtClean="0"/>
              <a:t> Physical stress from positioning or repetitive movements</a:t>
            </a:r>
          </a:p>
          <a:p>
            <a:pPr lvl="1">
              <a:buFont typeface="Arial" pitchFamily="34" charset="0"/>
              <a:buChar char="•"/>
            </a:pPr>
            <a:r>
              <a:rPr lang="en-US" baseline="0" dirty="0" smtClean="0"/>
              <a:t>  Resting periods if spending prolonged hours on computer</a:t>
            </a:r>
          </a:p>
        </p:txBody>
      </p:sp>
      <p:sp>
        <p:nvSpPr>
          <p:cNvPr id="4" name="Slide Number Placeholder 3"/>
          <p:cNvSpPr>
            <a:spLocks noGrp="1"/>
          </p:cNvSpPr>
          <p:nvPr>
            <p:ph type="sldNum" sz="quarter" idx="10"/>
          </p:nvPr>
        </p:nvSpPr>
        <p:spPr/>
        <p:txBody>
          <a:bodyPr/>
          <a:lstStyle/>
          <a:p>
            <a:fld id="{120CBCFC-8459-407C-8EF1-EF8F6F1132F8}" type="slidenum">
              <a:rPr lang="en-US" smtClean="0"/>
              <a:pPr/>
              <a:t>11</a:t>
            </a:fld>
            <a:endParaRPr lang="en-US"/>
          </a:p>
        </p:txBody>
      </p:sp>
    </p:spTree>
    <p:extLst>
      <p:ext uri="{BB962C8B-B14F-4D97-AF65-F5344CB8AC3E}">
        <p14:creationId xmlns:p14="http://schemas.microsoft.com/office/powerpoint/2010/main" val="751523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smtClean="0"/>
              <a:t>Explain</a:t>
            </a:r>
          </a:p>
          <a:p>
            <a:pPr>
              <a:buFont typeface="Arial" pitchFamily="34" charset="0"/>
              <a:buChar char="•"/>
            </a:pPr>
            <a:r>
              <a:rPr lang="en-US" dirty="0" smtClean="0"/>
              <a:t> Use diagram to further explain ergonomics and safe computing</a:t>
            </a:r>
          </a:p>
          <a:p>
            <a:pPr>
              <a:buFont typeface="Arial" pitchFamily="34" charset="0"/>
              <a:buChar char="•"/>
            </a:pPr>
            <a:r>
              <a:rPr lang="en-US" dirty="0" smtClean="0"/>
              <a:t> Discuss ergonomics in relation to the various types of computers (desk top, vs. tablet, vs. smart phone/handheld) </a:t>
            </a:r>
            <a:endParaRPr lang="en-US" dirty="0"/>
          </a:p>
        </p:txBody>
      </p:sp>
      <p:sp>
        <p:nvSpPr>
          <p:cNvPr id="4" name="Slide Number Placeholder 3"/>
          <p:cNvSpPr>
            <a:spLocks noGrp="1"/>
          </p:cNvSpPr>
          <p:nvPr>
            <p:ph type="sldNum" sz="quarter" idx="10"/>
          </p:nvPr>
        </p:nvSpPr>
        <p:spPr/>
        <p:txBody>
          <a:bodyPr/>
          <a:lstStyle/>
          <a:p>
            <a:fld id="{120CBCFC-8459-407C-8EF1-EF8F6F1132F8}" type="slidenum">
              <a:rPr lang="en-US" smtClean="0"/>
              <a:pPr/>
              <a:t>12</a:t>
            </a:fld>
            <a:endParaRPr lang="en-US"/>
          </a:p>
        </p:txBody>
      </p:sp>
    </p:spTree>
    <p:extLst>
      <p:ext uri="{BB962C8B-B14F-4D97-AF65-F5344CB8AC3E}">
        <p14:creationId xmlns:p14="http://schemas.microsoft.com/office/powerpoint/2010/main" val="1422142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smtClean="0"/>
              <a:t>Knowledge Checkpoint Answers</a:t>
            </a:r>
            <a:r>
              <a:rPr lang="en-US" baseline="0" dirty="0" smtClean="0"/>
              <a:t> and Discussion (to verify learning)</a:t>
            </a:r>
            <a:endParaRPr lang="en-US" dirty="0" smtClean="0"/>
          </a:p>
          <a:p>
            <a:pPr>
              <a:buFont typeface="Arial" pitchFamily="34" charset="0"/>
              <a:buChar char="•"/>
            </a:pPr>
            <a:r>
              <a:rPr lang="en-US" dirty="0" smtClean="0"/>
              <a:t> Desk</a:t>
            </a:r>
            <a:r>
              <a:rPr lang="en-US" baseline="0" dirty="0" smtClean="0"/>
              <a:t>top &amp; Some Laptop Computers</a:t>
            </a:r>
          </a:p>
          <a:p>
            <a:pPr>
              <a:buFont typeface="Arial" pitchFamily="34" charset="0"/>
              <a:buChar char="•"/>
            </a:pPr>
            <a:r>
              <a:rPr lang="en-US" baseline="0" dirty="0" smtClean="0"/>
              <a:t> Keyboard, Mouse, Printer, Speakers, Headphones </a:t>
            </a:r>
          </a:p>
          <a:p>
            <a:pPr>
              <a:buFont typeface="Arial" pitchFamily="34" charset="0"/>
              <a:buChar char="•"/>
            </a:pPr>
            <a:r>
              <a:rPr lang="en-US" baseline="0" dirty="0" smtClean="0"/>
              <a:t> Hardwired needs wires to use and connect, Wireless does not.</a:t>
            </a:r>
          </a:p>
          <a:p>
            <a:pPr>
              <a:buFont typeface="Arial" pitchFamily="34" charset="0"/>
              <a:buChar char="•"/>
            </a:pPr>
            <a:r>
              <a:rPr lang="en-US" baseline="0" dirty="0" smtClean="0"/>
              <a:t> True</a:t>
            </a:r>
          </a:p>
          <a:p>
            <a:pPr>
              <a:buFont typeface="Arial" pitchFamily="34" charset="0"/>
              <a:buChar char="•"/>
            </a:pPr>
            <a:r>
              <a:rPr lang="en-US" baseline="0" dirty="0" smtClean="0"/>
              <a:t> True </a:t>
            </a:r>
            <a:endParaRPr lang="en-US" dirty="0" smtClean="0"/>
          </a:p>
          <a:p>
            <a:pPr>
              <a:buFont typeface="Arial"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120CBCFC-8459-407C-8EF1-EF8F6F1132F8}" type="slidenum">
              <a:rPr lang="en-US" smtClean="0"/>
              <a:pPr/>
              <a:t>13</a:t>
            </a:fld>
            <a:endParaRPr lang="en-US"/>
          </a:p>
        </p:txBody>
      </p:sp>
    </p:spTree>
    <p:extLst>
      <p:ext uri="{BB962C8B-B14F-4D97-AF65-F5344CB8AC3E}">
        <p14:creationId xmlns:p14="http://schemas.microsoft.com/office/powerpoint/2010/main" val="2789850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smtClean="0"/>
              <a:t>Discuss &amp; Explain</a:t>
            </a:r>
          </a:p>
          <a:p>
            <a:pPr>
              <a:buFont typeface="Arial" pitchFamily="34" charset="0"/>
              <a:buChar char="•"/>
            </a:pPr>
            <a:r>
              <a:rPr lang="en-US" dirty="0" smtClean="0"/>
              <a:t> All computers have some type of power button. Power</a:t>
            </a:r>
            <a:r>
              <a:rPr lang="en-US" baseline="0" dirty="0" smtClean="0"/>
              <a:t> buttons may vary.</a:t>
            </a:r>
          </a:p>
          <a:p>
            <a:pPr>
              <a:buFont typeface="Arial" pitchFamily="34" charset="0"/>
              <a:buChar char="•"/>
            </a:pPr>
            <a:r>
              <a:rPr lang="en-US" baseline="0" dirty="0" smtClean="0"/>
              <a:t> Discuss security related to log-in information and once logged in, that the computer will recognize and remember the user (digital signature)</a:t>
            </a:r>
          </a:p>
          <a:p>
            <a:pPr>
              <a:buFont typeface="Arial" pitchFamily="34" charset="0"/>
              <a:buChar char="•"/>
            </a:pPr>
            <a:r>
              <a:rPr lang="en-US" baseline="0" dirty="0" smtClean="0"/>
              <a:t> Explain how icons work when hovering over them and clicking on them</a:t>
            </a:r>
            <a:endParaRPr lang="en-US" dirty="0"/>
          </a:p>
        </p:txBody>
      </p:sp>
      <p:sp>
        <p:nvSpPr>
          <p:cNvPr id="4" name="Slide Number Placeholder 3"/>
          <p:cNvSpPr>
            <a:spLocks noGrp="1"/>
          </p:cNvSpPr>
          <p:nvPr>
            <p:ph type="sldNum" sz="quarter" idx="10"/>
          </p:nvPr>
        </p:nvSpPr>
        <p:spPr/>
        <p:txBody>
          <a:bodyPr/>
          <a:lstStyle/>
          <a:p>
            <a:fld id="{120CBCFC-8459-407C-8EF1-EF8F6F1132F8}" type="slidenum">
              <a:rPr lang="en-US" smtClean="0"/>
              <a:pPr/>
              <a:t>14</a:t>
            </a:fld>
            <a:endParaRPr lang="en-US"/>
          </a:p>
        </p:txBody>
      </p:sp>
    </p:spTree>
    <p:extLst>
      <p:ext uri="{BB962C8B-B14F-4D97-AF65-F5344CB8AC3E}">
        <p14:creationId xmlns:p14="http://schemas.microsoft.com/office/powerpoint/2010/main" val="1001623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smtClean="0"/>
              <a:t>Explain &amp; Check Knowledge</a:t>
            </a:r>
          </a:p>
          <a:p>
            <a:pPr>
              <a:buFont typeface="Arial" pitchFamily="34" charset="0"/>
              <a:buChar char="•"/>
            </a:pPr>
            <a:r>
              <a:rPr lang="en-US" dirty="0" smtClean="0"/>
              <a:t> Use diagram to further explain common icons</a:t>
            </a:r>
          </a:p>
          <a:p>
            <a:pPr>
              <a:buFont typeface="Arial" pitchFamily="34" charset="0"/>
              <a:buChar char="•"/>
            </a:pPr>
            <a:r>
              <a:rPr lang="en-US" dirty="0" smtClean="0"/>
              <a:t> Ask for examples of other icons that they may have seen or used (Smart Phone Apps)</a:t>
            </a:r>
            <a:endParaRPr lang="en-US" dirty="0"/>
          </a:p>
        </p:txBody>
      </p:sp>
      <p:sp>
        <p:nvSpPr>
          <p:cNvPr id="4" name="Slide Number Placeholder 3"/>
          <p:cNvSpPr>
            <a:spLocks noGrp="1"/>
          </p:cNvSpPr>
          <p:nvPr>
            <p:ph type="sldNum" sz="quarter" idx="10"/>
          </p:nvPr>
        </p:nvSpPr>
        <p:spPr/>
        <p:txBody>
          <a:bodyPr/>
          <a:lstStyle/>
          <a:p>
            <a:fld id="{120CBCFC-8459-407C-8EF1-EF8F6F1132F8}" type="slidenum">
              <a:rPr lang="en-US" smtClean="0"/>
              <a:pPr/>
              <a:t>15</a:t>
            </a:fld>
            <a:endParaRPr lang="en-US"/>
          </a:p>
        </p:txBody>
      </p:sp>
    </p:spTree>
    <p:extLst>
      <p:ext uri="{BB962C8B-B14F-4D97-AF65-F5344CB8AC3E}">
        <p14:creationId xmlns:p14="http://schemas.microsoft.com/office/powerpoint/2010/main" val="16988234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smtClean="0"/>
              <a:t>Explain &amp; Relate</a:t>
            </a:r>
          </a:p>
          <a:p>
            <a:pPr>
              <a:buFont typeface="Arial" pitchFamily="34" charset="0"/>
              <a:buChar char="•"/>
            </a:pPr>
            <a:r>
              <a:rPr lang="en-US" dirty="0" smtClean="0"/>
              <a:t> Examples are from the Windows Operating System</a:t>
            </a:r>
          </a:p>
          <a:p>
            <a:pPr>
              <a:buFont typeface="Arial" pitchFamily="34" charset="0"/>
              <a:buChar char="•"/>
            </a:pPr>
            <a:r>
              <a:rPr lang="en-US" baseline="0" dirty="0" smtClean="0"/>
              <a:t> Bars in Mac Operating are similar</a:t>
            </a:r>
            <a:endParaRPr lang="en-US" dirty="0"/>
          </a:p>
        </p:txBody>
      </p:sp>
      <p:sp>
        <p:nvSpPr>
          <p:cNvPr id="4" name="Slide Number Placeholder 3"/>
          <p:cNvSpPr>
            <a:spLocks noGrp="1"/>
          </p:cNvSpPr>
          <p:nvPr>
            <p:ph type="sldNum" sz="quarter" idx="10"/>
          </p:nvPr>
        </p:nvSpPr>
        <p:spPr/>
        <p:txBody>
          <a:bodyPr/>
          <a:lstStyle/>
          <a:p>
            <a:fld id="{120CBCFC-8459-407C-8EF1-EF8F6F1132F8}" type="slidenum">
              <a:rPr lang="en-US" smtClean="0"/>
              <a:pPr/>
              <a:t>16</a:t>
            </a:fld>
            <a:endParaRPr lang="en-US"/>
          </a:p>
        </p:txBody>
      </p:sp>
    </p:spTree>
    <p:extLst>
      <p:ext uri="{BB962C8B-B14F-4D97-AF65-F5344CB8AC3E}">
        <p14:creationId xmlns:p14="http://schemas.microsoft.com/office/powerpoint/2010/main" val="923775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smtClean="0"/>
              <a:t>Reinforce</a:t>
            </a:r>
          </a:p>
          <a:p>
            <a:pPr>
              <a:buFont typeface="Arial" pitchFamily="34" charset="0"/>
              <a:buChar char="•"/>
            </a:pPr>
            <a:r>
              <a:rPr lang="en-US" dirty="0" smtClean="0"/>
              <a:t> Different functions</a:t>
            </a:r>
            <a:r>
              <a:rPr lang="en-US" baseline="0" dirty="0" smtClean="0"/>
              <a:t> of windows bars </a:t>
            </a:r>
          </a:p>
          <a:p>
            <a:pPr>
              <a:buFont typeface="Arial" pitchFamily="34" charset="0"/>
              <a:buChar char="•"/>
            </a:pPr>
            <a:r>
              <a:rPr lang="en-US" baseline="0" dirty="0" smtClean="0"/>
              <a:t> Test audience by asking what bar they would use for various functions</a:t>
            </a:r>
          </a:p>
          <a:p>
            <a:pPr lvl="1">
              <a:buFont typeface="Arial" pitchFamily="34" charset="0"/>
              <a:buChar char="•"/>
            </a:pPr>
            <a:r>
              <a:rPr lang="en-US" baseline="0" dirty="0" smtClean="0"/>
              <a:t> Identify current program that computer is running (title bar)</a:t>
            </a:r>
          </a:p>
          <a:p>
            <a:pPr lvl="1">
              <a:buFont typeface="Arial" pitchFamily="34" charset="0"/>
              <a:buChar char="•"/>
            </a:pPr>
            <a:r>
              <a:rPr lang="en-US" baseline="0" dirty="0" smtClean="0"/>
              <a:t> Performing specific commands and functions (menu &amp; tool bars)</a:t>
            </a:r>
          </a:p>
          <a:p>
            <a:pPr lvl="1">
              <a:buFont typeface="Arial" pitchFamily="34" charset="0"/>
              <a:buChar char="•"/>
            </a:pPr>
            <a:r>
              <a:rPr lang="en-US" baseline="0" dirty="0" smtClean="0"/>
              <a:t> Moving the viewing position to access additional information (scroll bar)</a:t>
            </a:r>
            <a:endParaRPr lang="en-US" dirty="0"/>
          </a:p>
        </p:txBody>
      </p:sp>
      <p:sp>
        <p:nvSpPr>
          <p:cNvPr id="4" name="Slide Number Placeholder 3"/>
          <p:cNvSpPr>
            <a:spLocks noGrp="1"/>
          </p:cNvSpPr>
          <p:nvPr>
            <p:ph type="sldNum" sz="quarter" idx="10"/>
          </p:nvPr>
        </p:nvSpPr>
        <p:spPr/>
        <p:txBody>
          <a:bodyPr/>
          <a:lstStyle/>
          <a:p>
            <a:fld id="{120CBCFC-8459-407C-8EF1-EF8F6F1132F8}" type="slidenum">
              <a:rPr lang="en-US" smtClean="0"/>
              <a:pPr/>
              <a:t>17</a:t>
            </a:fld>
            <a:endParaRPr lang="en-US"/>
          </a:p>
        </p:txBody>
      </p:sp>
    </p:spTree>
    <p:extLst>
      <p:ext uri="{BB962C8B-B14F-4D97-AF65-F5344CB8AC3E}">
        <p14:creationId xmlns:p14="http://schemas.microsoft.com/office/powerpoint/2010/main" val="35072769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smtClean="0"/>
              <a:t>Explain &amp; Relate</a:t>
            </a:r>
          </a:p>
          <a:p>
            <a:pPr>
              <a:buFont typeface="Arial" pitchFamily="34" charset="0"/>
              <a:buChar char="•"/>
            </a:pPr>
            <a:r>
              <a:rPr lang="en-US" dirty="0" smtClean="0"/>
              <a:t> Examples are from the Windows Operating System</a:t>
            </a:r>
          </a:p>
          <a:p>
            <a:pPr>
              <a:buFont typeface="Arial" pitchFamily="34" charset="0"/>
              <a:buChar char="•"/>
            </a:pPr>
            <a:r>
              <a:rPr lang="en-US" baseline="0" dirty="0" smtClean="0"/>
              <a:t> Functions in Mac Operating are similar</a:t>
            </a:r>
            <a:endParaRPr lang="en-US" dirty="0" smtClean="0"/>
          </a:p>
          <a:p>
            <a:endParaRPr lang="en-US" dirty="0"/>
          </a:p>
        </p:txBody>
      </p:sp>
      <p:sp>
        <p:nvSpPr>
          <p:cNvPr id="4" name="Slide Number Placeholder 3"/>
          <p:cNvSpPr>
            <a:spLocks noGrp="1"/>
          </p:cNvSpPr>
          <p:nvPr>
            <p:ph type="sldNum" sz="quarter" idx="10"/>
          </p:nvPr>
        </p:nvSpPr>
        <p:spPr/>
        <p:txBody>
          <a:bodyPr/>
          <a:lstStyle/>
          <a:p>
            <a:fld id="{120CBCFC-8459-407C-8EF1-EF8F6F1132F8}" type="slidenum">
              <a:rPr lang="en-US" smtClean="0"/>
              <a:pPr/>
              <a:t>18</a:t>
            </a:fld>
            <a:endParaRPr lang="en-US"/>
          </a:p>
        </p:txBody>
      </p:sp>
    </p:spTree>
    <p:extLst>
      <p:ext uri="{BB962C8B-B14F-4D97-AF65-F5344CB8AC3E}">
        <p14:creationId xmlns:p14="http://schemas.microsoft.com/office/powerpoint/2010/main" val="1540109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smtClean="0"/>
              <a:t>Reinforce</a:t>
            </a:r>
          </a:p>
          <a:p>
            <a:pPr>
              <a:buFont typeface="Arial" pitchFamily="34" charset="0"/>
              <a:buChar char="•"/>
            </a:pPr>
            <a:r>
              <a:rPr lang="en-US" dirty="0" smtClean="0"/>
              <a:t> Different functions</a:t>
            </a:r>
            <a:r>
              <a:rPr lang="en-US" baseline="0" dirty="0" smtClean="0"/>
              <a:t> of windows that change the view on the screen </a:t>
            </a:r>
          </a:p>
          <a:p>
            <a:pPr>
              <a:buFont typeface="Arial" pitchFamily="34" charset="0"/>
              <a:buChar char="•"/>
            </a:pPr>
            <a:r>
              <a:rPr lang="en-US" baseline="0" dirty="0" smtClean="0"/>
              <a:t> Test audience by asking what icon they would use for various functions</a:t>
            </a:r>
          </a:p>
          <a:p>
            <a:pPr lvl="1">
              <a:buFont typeface="Arial" pitchFamily="34" charset="0"/>
              <a:buChar char="•"/>
            </a:pPr>
            <a:r>
              <a:rPr lang="en-US" baseline="0" dirty="0" smtClean="0"/>
              <a:t> Identify where to click to Move, Minimize, Restore, Resize, and Close</a:t>
            </a:r>
          </a:p>
          <a:p>
            <a:endParaRPr lang="en-US" dirty="0"/>
          </a:p>
        </p:txBody>
      </p:sp>
      <p:sp>
        <p:nvSpPr>
          <p:cNvPr id="4" name="Slide Number Placeholder 3"/>
          <p:cNvSpPr>
            <a:spLocks noGrp="1"/>
          </p:cNvSpPr>
          <p:nvPr>
            <p:ph type="sldNum" sz="quarter" idx="10"/>
          </p:nvPr>
        </p:nvSpPr>
        <p:spPr/>
        <p:txBody>
          <a:bodyPr/>
          <a:lstStyle/>
          <a:p>
            <a:fld id="{120CBCFC-8459-407C-8EF1-EF8F6F1132F8}" type="slidenum">
              <a:rPr lang="en-US" smtClean="0"/>
              <a:pPr/>
              <a:t>19</a:t>
            </a:fld>
            <a:endParaRPr lang="en-US"/>
          </a:p>
        </p:txBody>
      </p:sp>
    </p:spTree>
    <p:extLst>
      <p:ext uri="{BB962C8B-B14F-4D97-AF65-F5344CB8AC3E}">
        <p14:creationId xmlns:p14="http://schemas.microsoft.com/office/powerpoint/2010/main" val="1002532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smtClean="0"/>
              <a:t>Review Learning Outcomes</a:t>
            </a:r>
          </a:p>
          <a:p>
            <a:pPr>
              <a:buFont typeface="Arial" pitchFamily="34" charset="0"/>
              <a:buChar char="•"/>
            </a:pPr>
            <a:r>
              <a:rPr lang="en-US" dirty="0" smtClean="0"/>
              <a:t> This will help to organize the content</a:t>
            </a:r>
            <a:r>
              <a:rPr lang="en-US" baseline="0" dirty="0" smtClean="0"/>
              <a:t> and to increase learning through expectation and repeating terms</a:t>
            </a:r>
            <a:endParaRPr lang="en-US" dirty="0" smtClean="0"/>
          </a:p>
          <a:p>
            <a:pPr>
              <a:buFont typeface="Arial"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120CBCFC-8459-407C-8EF1-EF8F6F1132F8}" type="slidenum">
              <a:rPr lang="en-US" smtClean="0"/>
              <a:pPr/>
              <a:t>2</a:t>
            </a:fld>
            <a:endParaRPr lang="en-US"/>
          </a:p>
        </p:txBody>
      </p:sp>
    </p:spTree>
    <p:extLst>
      <p:ext uri="{BB962C8B-B14F-4D97-AF65-F5344CB8AC3E}">
        <p14:creationId xmlns:p14="http://schemas.microsoft.com/office/powerpoint/2010/main" val="3365681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smtClean="0"/>
              <a:t>Explain &amp; Review</a:t>
            </a:r>
          </a:p>
          <a:p>
            <a:pPr>
              <a:buFont typeface="Arial" pitchFamily="34" charset="0"/>
              <a:buChar char="•"/>
            </a:pPr>
            <a:r>
              <a:rPr lang="en-US" dirty="0" smtClean="0"/>
              <a:t> Refer back to </a:t>
            </a:r>
            <a:r>
              <a:rPr lang="en-US" b="1" i="1" dirty="0" smtClean="0"/>
              <a:t>Internet / WWW</a:t>
            </a:r>
          </a:p>
          <a:p>
            <a:pPr>
              <a:buFont typeface="Arial" pitchFamily="34" charset="0"/>
              <a:buChar char="•"/>
            </a:pPr>
            <a:r>
              <a:rPr lang="en-US" dirty="0" smtClean="0"/>
              <a:t> Explain </a:t>
            </a:r>
            <a:r>
              <a:rPr lang="en-US" b="1" i="1" dirty="0" smtClean="0"/>
              <a:t>web browser </a:t>
            </a:r>
            <a:r>
              <a:rPr lang="en-US" dirty="0" smtClean="0"/>
              <a:t>as the</a:t>
            </a:r>
            <a:r>
              <a:rPr lang="en-US" baseline="0" dirty="0" smtClean="0"/>
              <a:t> avenue to access specific locations on the internet</a:t>
            </a:r>
          </a:p>
          <a:p>
            <a:pPr>
              <a:buFont typeface="Arial" pitchFamily="34" charset="0"/>
              <a:buChar char="•"/>
            </a:pPr>
            <a:r>
              <a:rPr lang="en-US" baseline="0" dirty="0" smtClean="0"/>
              <a:t> Refer back to the </a:t>
            </a:r>
            <a:r>
              <a:rPr lang="en-US" b="1" i="1" baseline="0" dirty="0" smtClean="0"/>
              <a:t>Refresh</a:t>
            </a:r>
            <a:r>
              <a:rPr lang="en-US" baseline="0" dirty="0" smtClean="0"/>
              <a:t> icon</a:t>
            </a:r>
            <a:endParaRPr lang="en-US" dirty="0"/>
          </a:p>
        </p:txBody>
      </p:sp>
      <p:sp>
        <p:nvSpPr>
          <p:cNvPr id="4" name="Slide Number Placeholder 3"/>
          <p:cNvSpPr>
            <a:spLocks noGrp="1"/>
          </p:cNvSpPr>
          <p:nvPr>
            <p:ph type="sldNum" sz="quarter" idx="10"/>
          </p:nvPr>
        </p:nvSpPr>
        <p:spPr/>
        <p:txBody>
          <a:bodyPr/>
          <a:lstStyle/>
          <a:p>
            <a:fld id="{120CBCFC-8459-407C-8EF1-EF8F6F1132F8}" type="slidenum">
              <a:rPr lang="en-US" smtClean="0"/>
              <a:pPr/>
              <a:t>20</a:t>
            </a:fld>
            <a:endParaRPr lang="en-US"/>
          </a:p>
        </p:txBody>
      </p:sp>
    </p:spTree>
    <p:extLst>
      <p:ext uri="{BB962C8B-B14F-4D97-AF65-F5344CB8AC3E}">
        <p14:creationId xmlns:p14="http://schemas.microsoft.com/office/powerpoint/2010/main" val="1093785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smtClean="0"/>
              <a:t>Reinforce</a:t>
            </a:r>
          </a:p>
          <a:p>
            <a:pPr>
              <a:buFont typeface="Arial" pitchFamily="34" charset="0"/>
              <a:buChar char="•"/>
            </a:pPr>
            <a:r>
              <a:rPr lang="en-US" baseline="0" dirty="0" smtClean="0"/>
              <a:t> Web Browser in picture is related to  Mac operating system as opposed to Windows </a:t>
            </a:r>
          </a:p>
          <a:p>
            <a:pPr>
              <a:buFont typeface="Arial" pitchFamily="34" charset="0"/>
              <a:buChar char="•"/>
            </a:pPr>
            <a:r>
              <a:rPr lang="en-US" baseline="0" dirty="0" smtClean="0"/>
              <a:t> Ask audience for examples of URL Addresses that they have used or could use (Amazon, Federal Government, Google)</a:t>
            </a:r>
            <a:endParaRPr lang="en-US" dirty="0"/>
          </a:p>
        </p:txBody>
      </p:sp>
      <p:sp>
        <p:nvSpPr>
          <p:cNvPr id="4" name="Slide Number Placeholder 3"/>
          <p:cNvSpPr>
            <a:spLocks noGrp="1"/>
          </p:cNvSpPr>
          <p:nvPr>
            <p:ph type="sldNum" sz="quarter" idx="10"/>
          </p:nvPr>
        </p:nvSpPr>
        <p:spPr/>
        <p:txBody>
          <a:bodyPr/>
          <a:lstStyle/>
          <a:p>
            <a:fld id="{120CBCFC-8459-407C-8EF1-EF8F6F1132F8}" type="slidenum">
              <a:rPr lang="en-US" smtClean="0"/>
              <a:pPr/>
              <a:t>21</a:t>
            </a:fld>
            <a:endParaRPr lang="en-US"/>
          </a:p>
        </p:txBody>
      </p:sp>
    </p:spTree>
    <p:extLst>
      <p:ext uri="{BB962C8B-B14F-4D97-AF65-F5344CB8AC3E}">
        <p14:creationId xmlns:p14="http://schemas.microsoft.com/office/powerpoint/2010/main" val="9462555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smtClean="0"/>
              <a:t>Explain</a:t>
            </a:r>
          </a:p>
          <a:p>
            <a:pPr>
              <a:buFont typeface="Arial" pitchFamily="34" charset="0"/>
              <a:buChar char="•"/>
            </a:pPr>
            <a:r>
              <a:rPr lang="en-US" dirty="0" smtClean="0"/>
              <a:t> The differences and similarities of links</a:t>
            </a:r>
            <a:r>
              <a:rPr lang="en-US" baseline="0" dirty="0" smtClean="0"/>
              <a:t> and URLs </a:t>
            </a:r>
          </a:p>
          <a:p>
            <a:pPr lvl="1">
              <a:buFont typeface="Arial" pitchFamily="34" charset="0"/>
              <a:buChar char="•"/>
            </a:pPr>
            <a:r>
              <a:rPr lang="en-US" baseline="0" dirty="0" smtClean="0"/>
              <a:t> Links are another pathway to access the internet</a:t>
            </a:r>
          </a:p>
          <a:p>
            <a:pPr lvl="1">
              <a:buFont typeface="Arial" pitchFamily="34" charset="0"/>
              <a:buChar char="•"/>
            </a:pPr>
            <a:r>
              <a:rPr lang="en-US" baseline="0" dirty="0" smtClean="0"/>
              <a:t> Links supplement information that is currently on screen</a:t>
            </a:r>
          </a:p>
          <a:p>
            <a:pPr lvl="2">
              <a:buFont typeface="Arial" pitchFamily="34" charset="0"/>
              <a:buChar char="•"/>
            </a:pPr>
            <a:r>
              <a:rPr lang="en-US" baseline="0" dirty="0" smtClean="0"/>
              <a:t> When documenting healthcare information, there may be a link to explain a fall scale or a skin scale 	  </a:t>
            </a:r>
            <a:endParaRPr lang="en-US" dirty="0"/>
          </a:p>
        </p:txBody>
      </p:sp>
      <p:sp>
        <p:nvSpPr>
          <p:cNvPr id="4" name="Slide Number Placeholder 3"/>
          <p:cNvSpPr>
            <a:spLocks noGrp="1"/>
          </p:cNvSpPr>
          <p:nvPr>
            <p:ph type="sldNum" sz="quarter" idx="10"/>
          </p:nvPr>
        </p:nvSpPr>
        <p:spPr/>
        <p:txBody>
          <a:bodyPr/>
          <a:lstStyle/>
          <a:p>
            <a:fld id="{120CBCFC-8459-407C-8EF1-EF8F6F1132F8}" type="slidenum">
              <a:rPr lang="en-US" smtClean="0"/>
              <a:pPr/>
              <a:t>22</a:t>
            </a:fld>
            <a:endParaRPr lang="en-US"/>
          </a:p>
        </p:txBody>
      </p:sp>
    </p:spTree>
    <p:extLst>
      <p:ext uri="{BB962C8B-B14F-4D97-AF65-F5344CB8AC3E}">
        <p14:creationId xmlns:p14="http://schemas.microsoft.com/office/powerpoint/2010/main" val="25612818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smtClean="0"/>
              <a:t>Knowledge Check Answers</a:t>
            </a:r>
          </a:p>
          <a:p>
            <a:pPr>
              <a:buFont typeface="Arial" pitchFamily="34" charset="0"/>
              <a:buChar char="•"/>
            </a:pPr>
            <a:r>
              <a:rPr lang="en-US" dirty="0" smtClean="0"/>
              <a:t> True</a:t>
            </a:r>
          </a:p>
          <a:p>
            <a:pPr>
              <a:buFont typeface="Arial" pitchFamily="34" charset="0"/>
              <a:buChar char="•"/>
            </a:pPr>
            <a:r>
              <a:rPr lang="en-US" baseline="0" dirty="0" smtClean="0"/>
              <a:t> Internet Explorer, Print, Refresh, Search, &amp; Start</a:t>
            </a:r>
          </a:p>
          <a:p>
            <a:pPr>
              <a:buFont typeface="Arial" pitchFamily="34" charset="0"/>
              <a:buChar char="•"/>
            </a:pPr>
            <a:r>
              <a:rPr lang="en-US" baseline="0" dirty="0" smtClean="0"/>
              <a:t> Scroll Bar</a:t>
            </a:r>
          </a:p>
          <a:p>
            <a:pPr>
              <a:buFont typeface="Arial" pitchFamily="34" charset="0"/>
              <a:buChar char="•"/>
            </a:pPr>
            <a:r>
              <a:rPr lang="en-US" baseline="0" dirty="0" smtClean="0"/>
              <a:t> Minimize</a:t>
            </a:r>
          </a:p>
          <a:p>
            <a:pPr>
              <a:buFont typeface="Arial" pitchFamily="34" charset="0"/>
              <a:buChar char="•"/>
            </a:pPr>
            <a:r>
              <a:rPr lang="en-US" baseline="0" dirty="0" smtClean="0"/>
              <a:t> Web Browser</a:t>
            </a:r>
            <a:endParaRPr lang="en-US" dirty="0" smtClean="0"/>
          </a:p>
          <a:p>
            <a:endParaRPr lang="en-US" dirty="0"/>
          </a:p>
        </p:txBody>
      </p:sp>
      <p:sp>
        <p:nvSpPr>
          <p:cNvPr id="4" name="Slide Number Placeholder 3"/>
          <p:cNvSpPr>
            <a:spLocks noGrp="1"/>
          </p:cNvSpPr>
          <p:nvPr>
            <p:ph type="sldNum" sz="quarter" idx="10"/>
          </p:nvPr>
        </p:nvSpPr>
        <p:spPr/>
        <p:txBody>
          <a:bodyPr/>
          <a:lstStyle/>
          <a:p>
            <a:fld id="{120CBCFC-8459-407C-8EF1-EF8F6F1132F8}" type="slidenum">
              <a:rPr lang="en-US" smtClean="0"/>
              <a:pPr/>
              <a:t>23</a:t>
            </a:fld>
            <a:endParaRPr lang="en-US"/>
          </a:p>
        </p:txBody>
      </p:sp>
    </p:spTree>
    <p:extLst>
      <p:ext uri="{BB962C8B-B14F-4D97-AF65-F5344CB8AC3E}">
        <p14:creationId xmlns:p14="http://schemas.microsoft.com/office/powerpoint/2010/main" val="921789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smtClean="0"/>
              <a:t>Explain &amp;</a:t>
            </a:r>
            <a:r>
              <a:rPr lang="en-US" baseline="0" dirty="0" smtClean="0"/>
              <a:t> Check Knowledge</a:t>
            </a:r>
          </a:p>
          <a:p>
            <a:pPr>
              <a:buFont typeface="Arial" pitchFamily="34" charset="0"/>
              <a:buChar char="•"/>
            </a:pPr>
            <a:r>
              <a:rPr lang="en-US" baseline="0" dirty="0" smtClean="0"/>
              <a:t> Ask if anyone has ever documented in a text box and what types of things were documented</a:t>
            </a:r>
          </a:p>
          <a:p>
            <a:pPr>
              <a:buFont typeface="Arial" pitchFamily="34" charset="0"/>
              <a:buChar char="•"/>
            </a:pPr>
            <a:r>
              <a:rPr lang="en-US" baseline="0" dirty="0" smtClean="0"/>
              <a:t> Explain how a text box/field can be limited to a specific number of characters</a:t>
            </a:r>
          </a:p>
          <a:p>
            <a:pPr>
              <a:buFont typeface="Arial" pitchFamily="34" charset="0"/>
              <a:buChar char="•"/>
            </a:pPr>
            <a:r>
              <a:rPr lang="en-US" baseline="0" dirty="0" smtClean="0"/>
              <a:t> Define characters as symbols &amp; numbers</a:t>
            </a:r>
          </a:p>
          <a:p>
            <a:pPr>
              <a:buFont typeface="Arial" pitchFamily="34" charset="0"/>
              <a:buChar char="•"/>
            </a:pPr>
            <a:r>
              <a:rPr lang="en-US" baseline="0" dirty="0" smtClean="0"/>
              <a:t> Explain how spaces are also included in the field count</a:t>
            </a:r>
            <a:endParaRPr lang="en-US" dirty="0"/>
          </a:p>
        </p:txBody>
      </p:sp>
      <p:sp>
        <p:nvSpPr>
          <p:cNvPr id="4" name="Slide Number Placeholder 3"/>
          <p:cNvSpPr>
            <a:spLocks noGrp="1"/>
          </p:cNvSpPr>
          <p:nvPr>
            <p:ph type="sldNum" sz="quarter" idx="10"/>
          </p:nvPr>
        </p:nvSpPr>
        <p:spPr/>
        <p:txBody>
          <a:bodyPr/>
          <a:lstStyle/>
          <a:p>
            <a:fld id="{120CBCFC-8459-407C-8EF1-EF8F6F1132F8}" type="slidenum">
              <a:rPr lang="en-US" smtClean="0"/>
              <a:pPr/>
              <a:t>24</a:t>
            </a:fld>
            <a:endParaRPr lang="en-US"/>
          </a:p>
        </p:txBody>
      </p:sp>
    </p:spTree>
    <p:extLst>
      <p:ext uri="{BB962C8B-B14F-4D97-AF65-F5344CB8AC3E}">
        <p14:creationId xmlns:p14="http://schemas.microsoft.com/office/powerpoint/2010/main" val="42918661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smtClean="0"/>
              <a:t>Discuss &amp; Check Knowledge</a:t>
            </a:r>
          </a:p>
          <a:p>
            <a:pPr>
              <a:buFont typeface="Arial" pitchFamily="34" charset="0"/>
              <a:buChar char="•"/>
            </a:pPr>
            <a:r>
              <a:rPr lang="en-US" dirty="0" smtClean="0"/>
              <a:t> Ask if</a:t>
            </a:r>
            <a:r>
              <a:rPr lang="en-US" baseline="0" dirty="0" smtClean="0"/>
              <a:t> anyone has used a drop down menu and discuss purpose</a:t>
            </a:r>
            <a:endParaRPr lang="en-US" dirty="0"/>
          </a:p>
        </p:txBody>
      </p:sp>
      <p:sp>
        <p:nvSpPr>
          <p:cNvPr id="4" name="Slide Number Placeholder 3"/>
          <p:cNvSpPr>
            <a:spLocks noGrp="1"/>
          </p:cNvSpPr>
          <p:nvPr>
            <p:ph type="sldNum" sz="quarter" idx="10"/>
          </p:nvPr>
        </p:nvSpPr>
        <p:spPr/>
        <p:txBody>
          <a:bodyPr/>
          <a:lstStyle/>
          <a:p>
            <a:fld id="{120CBCFC-8459-407C-8EF1-EF8F6F1132F8}" type="slidenum">
              <a:rPr lang="en-US" smtClean="0"/>
              <a:pPr/>
              <a:t>25</a:t>
            </a:fld>
            <a:endParaRPr lang="en-US"/>
          </a:p>
        </p:txBody>
      </p:sp>
    </p:spTree>
    <p:extLst>
      <p:ext uri="{BB962C8B-B14F-4D97-AF65-F5344CB8AC3E}">
        <p14:creationId xmlns:p14="http://schemas.microsoft.com/office/powerpoint/2010/main" val="10987085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smtClean="0"/>
              <a:t>Discuss and Check Knowledge</a:t>
            </a:r>
          </a:p>
          <a:p>
            <a:pPr>
              <a:buFont typeface="Arial" pitchFamily="34" charset="0"/>
              <a:buChar char="•"/>
            </a:pPr>
            <a:r>
              <a:rPr lang="en-US" dirty="0" smtClean="0"/>
              <a:t> Ask if</a:t>
            </a:r>
            <a:r>
              <a:rPr lang="en-US" baseline="0" dirty="0" smtClean="0"/>
              <a:t> anyone has ever used these types of documentation choices and discuss purpose</a:t>
            </a:r>
          </a:p>
        </p:txBody>
      </p:sp>
      <p:sp>
        <p:nvSpPr>
          <p:cNvPr id="4" name="Slide Number Placeholder 3"/>
          <p:cNvSpPr>
            <a:spLocks noGrp="1"/>
          </p:cNvSpPr>
          <p:nvPr>
            <p:ph type="sldNum" sz="quarter" idx="10"/>
          </p:nvPr>
        </p:nvSpPr>
        <p:spPr/>
        <p:txBody>
          <a:bodyPr/>
          <a:lstStyle/>
          <a:p>
            <a:fld id="{120CBCFC-8459-407C-8EF1-EF8F6F1132F8}" type="slidenum">
              <a:rPr lang="en-US" smtClean="0"/>
              <a:pPr/>
              <a:t>26</a:t>
            </a:fld>
            <a:endParaRPr lang="en-US"/>
          </a:p>
        </p:txBody>
      </p:sp>
    </p:spTree>
    <p:extLst>
      <p:ext uri="{BB962C8B-B14F-4D97-AF65-F5344CB8AC3E}">
        <p14:creationId xmlns:p14="http://schemas.microsoft.com/office/powerpoint/2010/main" val="33036434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smtClean="0"/>
              <a:t>Check Knowledge &amp; Explain</a:t>
            </a:r>
          </a:p>
          <a:p>
            <a:pPr>
              <a:buFont typeface="Arial" pitchFamily="34" charset="0"/>
              <a:buChar char="•"/>
            </a:pPr>
            <a:r>
              <a:rPr lang="en-US" dirty="0" smtClean="0"/>
              <a:t> Reinforce the</a:t>
            </a:r>
            <a:r>
              <a:rPr lang="en-US" baseline="0" dirty="0" smtClean="0"/>
              <a:t> difference between touch-screen and mouse-keyboard use when interacting with the various types of computers.</a:t>
            </a:r>
            <a:endParaRPr lang="en-US" dirty="0" smtClean="0"/>
          </a:p>
          <a:p>
            <a:pPr>
              <a:buFont typeface="Arial" pitchFamily="34" charset="0"/>
              <a:buChar char="•"/>
            </a:pPr>
            <a:r>
              <a:rPr lang="en-US" dirty="0" smtClean="0"/>
              <a:t> Ask if anyone has ever used a mouse</a:t>
            </a:r>
          </a:p>
          <a:p>
            <a:pPr>
              <a:buFont typeface="Arial" pitchFamily="34" charset="0"/>
              <a:buChar char="•"/>
            </a:pPr>
            <a:r>
              <a:rPr lang="en-US" dirty="0" smtClean="0"/>
              <a:t> Explain different functions of mouse</a:t>
            </a:r>
          </a:p>
          <a:p>
            <a:pPr lvl="1">
              <a:buFont typeface="Arial" pitchFamily="34" charset="0"/>
              <a:buChar char="•"/>
            </a:pPr>
            <a:r>
              <a:rPr lang="en-US" dirty="0" smtClean="0"/>
              <a:t> Moving</a:t>
            </a:r>
          </a:p>
          <a:p>
            <a:pPr lvl="1">
              <a:buFont typeface="Arial" pitchFamily="34" charset="0"/>
              <a:buChar char="•"/>
            </a:pPr>
            <a:r>
              <a:rPr lang="en-US" dirty="0" smtClean="0"/>
              <a:t> Left Click</a:t>
            </a:r>
          </a:p>
          <a:p>
            <a:pPr lvl="1">
              <a:buFont typeface="Arial" pitchFamily="34" charset="0"/>
              <a:buChar char="•"/>
            </a:pPr>
            <a:r>
              <a:rPr lang="en-US" dirty="0" smtClean="0"/>
              <a:t> Scroll</a:t>
            </a:r>
          </a:p>
          <a:p>
            <a:pPr lvl="1">
              <a:buFont typeface="Arial" pitchFamily="34" charset="0"/>
              <a:buChar char="•"/>
            </a:pPr>
            <a:r>
              <a:rPr lang="en-US" dirty="0" smtClean="0"/>
              <a:t> Right Click</a:t>
            </a:r>
          </a:p>
          <a:p>
            <a:pPr lvl="0">
              <a:buFont typeface="Arial" pitchFamily="34" charset="0"/>
              <a:buChar char="•"/>
            </a:pPr>
            <a:r>
              <a:rPr lang="en-US" dirty="0" smtClean="0"/>
              <a:t>Explain how</a:t>
            </a:r>
            <a:r>
              <a:rPr lang="en-US" baseline="0" dirty="0" smtClean="0"/>
              <a:t> the mouse pointer changes to a cursor when moved to text</a:t>
            </a:r>
            <a:endParaRPr lang="en-US" dirty="0"/>
          </a:p>
        </p:txBody>
      </p:sp>
      <p:sp>
        <p:nvSpPr>
          <p:cNvPr id="4" name="Slide Number Placeholder 3"/>
          <p:cNvSpPr>
            <a:spLocks noGrp="1"/>
          </p:cNvSpPr>
          <p:nvPr>
            <p:ph type="sldNum" sz="quarter" idx="10"/>
          </p:nvPr>
        </p:nvSpPr>
        <p:spPr/>
        <p:txBody>
          <a:bodyPr/>
          <a:lstStyle/>
          <a:p>
            <a:fld id="{120CBCFC-8459-407C-8EF1-EF8F6F1132F8}" type="slidenum">
              <a:rPr lang="en-US" smtClean="0"/>
              <a:pPr/>
              <a:t>27</a:t>
            </a:fld>
            <a:endParaRPr lang="en-US"/>
          </a:p>
        </p:txBody>
      </p:sp>
    </p:spTree>
    <p:extLst>
      <p:ext uri="{BB962C8B-B14F-4D97-AF65-F5344CB8AC3E}">
        <p14:creationId xmlns:p14="http://schemas.microsoft.com/office/powerpoint/2010/main" val="337481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smtClean="0"/>
              <a:t>Explain &amp; Discuss</a:t>
            </a:r>
          </a:p>
          <a:p>
            <a:pPr>
              <a:buFont typeface="Arial" pitchFamily="34" charset="0"/>
              <a:buChar char="•"/>
            </a:pPr>
            <a:r>
              <a:rPr lang="en-US" dirty="0" smtClean="0"/>
              <a:t> Predefined Documentation as a means to limit the choices</a:t>
            </a:r>
          </a:p>
          <a:p>
            <a:pPr defTabSz="933237">
              <a:buFont typeface="Arial" pitchFamily="34" charset="0"/>
              <a:buChar char="•"/>
              <a:defRPr/>
            </a:pPr>
            <a:r>
              <a:rPr lang="en-US" baseline="0" dirty="0" smtClean="0"/>
              <a:t> Pros and Cons</a:t>
            </a:r>
            <a:endParaRPr lang="en-US" dirty="0" smtClean="0"/>
          </a:p>
          <a:p>
            <a:pPr marL="466618" lvl="1" defTabSz="933237">
              <a:buFont typeface="Arial" pitchFamily="34" charset="0"/>
              <a:buChar char="•"/>
              <a:defRPr/>
            </a:pPr>
            <a:r>
              <a:rPr lang="en-US" dirty="0" smtClean="0"/>
              <a:t> Saves times to have selection as opposed to typing (narrative)</a:t>
            </a:r>
          </a:p>
          <a:p>
            <a:pPr lvl="1">
              <a:buFont typeface="Arial" pitchFamily="34" charset="0"/>
              <a:buChar char="•"/>
            </a:pPr>
            <a:r>
              <a:rPr lang="en-US" dirty="0" smtClean="0"/>
              <a:t> Data collection</a:t>
            </a:r>
          </a:p>
          <a:p>
            <a:pPr lvl="1">
              <a:buFont typeface="Arial" pitchFamily="34" charset="0"/>
              <a:buChar char="•"/>
            </a:pPr>
            <a:r>
              <a:rPr lang="en-US" dirty="0" smtClean="0"/>
              <a:t> What if the list does not have what you want to enter?</a:t>
            </a:r>
          </a:p>
          <a:p>
            <a:pPr lvl="2">
              <a:buFont typeface="Arial" pitchFamily="34" charset="0"/>
              <a:buChar char="•"/>
            </a:pPr>
            <a:r>
              <a:rPr lang="en-US" dirty="0" smtClean="0"/>
              <a:t> Comment field</a:t>
            </a:r>
          </a:p>
        </p:txBody>
      </p:sp>
      <p:sp>
        <p:nvSpPr>
          <p:cNvPr id="4" name="Slide Number Placeholder 3"/>
          <p:cNvSpPr>
            <a:spLocks noGrp="1"/>
          </p:cNvSpPr>
          <p:nvPr>
            <p:ph type="sldNum" sz="quarter" idx="10"/>
          </p:nvPr>
        </p:nvSpPr>
        <p:spPr/>
        <p:txBody>
          <a:bodyPr/>
          <a:lstStyle/>
          <a:p>
            <a:fld id="{120CBCFC-8459-407C-8EF1-EF8F6F1132F8}" type="slidenum">
              <a:rPr lang="en-US" smtClean="0"/>
              <a:pPr/>
              <a:t>28</a:t>
            </a:fld>
            <a:endParaRPr lang="en-US"/>
          </a:p>
        </p:txBody>
      </p:sp>
    </p:spTree>
    <p:extLst>
      <p:ext uri="{BB962C8B-B14F-4D97-AF65-F5344CB8AC3E}">
        <p14:creationId xmlns:p14="http://schemas.microsoft.com/office/powerpoint/2010/main" val="6855871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smtClean="0"/>
              <a:t>Discuss &amp; Check Knowledge</a:t>
            </a:r>
          </a:p>
          <a:p>
            <a:pPr>
              <a:buFont typeface="Arial" pitchFamily="34" charset="0"/>
              <a:buChar char="•"/>
            </a:pPr>
            <a:r>
              <a:rPr lang="en-US" dirty="0" smtClean="0"/>
              <a:t> Various icons to</a:t>
            </a:r>
            <a:r>
              <a:rPr lang="en-US" baseline="0" dirty="0" smtClean="0"/>
              <a:t> save information</a:t>
            </a:r>
            <a:endParaRPr lang="en-US" dirty="0" smtClean="0"/>
          </a:p>
          <a:p>
            <a:pPr>
              <a:buFont typeface="Arial" pitchFamily="34" charset="0"/>
              <a:buChar char="•"/>
            </a:pPr>
            <a:r>
              <a:rPr lang="en-US" dirty="0" smtClean="0"/>
              <a:t> All entries associated with the user</a:t>
            </a:r>
          </a:p>
          <a:p>
            <a:pPr>
              <a:buFont typeface="Arial" pitchFamily="34" charset="0"/>
              <a:buChar char="•"/>
            </a:pPr>
            <a:r>
              <a:rPr lang="en-US" dirty="0" smtClean="0"/>
              <a:t> Ask what would happen if the information entered was not saved</a:t>
            </a:r>
            <a:endParaRPr lang="en-US" dirty="0"/>
          </a:p>
        </p:txBody>
      </p:sp>
      <p:sp>
        <p:nvSpPr>
          <p:cNvPr id="4" name="Slide Number Placeholder 3"/>
          <p:cNvSpPr>
            <a:spLocks noGrp="1"/>
          </p:cNvSpPr>
          <p:nvPr>
            <p:ph type="sldNum" sz="quarter" idx="10"/>
          </p:nvPr>
        </p:nvSpPr>
        <p:spPr/>
        <p:txBody>
          <a:bodyPr/>
          <a:lstStyle/>
          <a:p>
            <a:fld id="{120CBCFC-8459-407C-8EF1-EF8F6F1132F8}" type="slidenum">
              <a:rPr lang="en-US" smtClean="0"/>
              <a:pPr/>
              <a:t>29</a:t>
            </a:fld>
            <a:endParaRPr lang="en-US"/>
          </a:p>
        </p:txBody>
      </p:sp>
    </p:spTree>
    <p:extLst>
      <p:ext uri="{BB962C8B-B14F-4D97-AF65-F5344CB8AC3E}">
        <p14:creationId xmlns:p14="http://schemas.microsoft.com/office/powerpoint/2010/main" val="2149757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smtClean="0"/>
              <a:t>Knowledge</a:t>
            </a:r>
            <a:r>
              <a:rPr lang="en-US" baseline="0" dirty="0" smtClean="0"/>
              <a:t> Check</a:t>
            </a:r>
          </a:p>
          <a:p>
            <a:pPr>
              <a:buFont typeface="Arial" pitchFamily="34" charset="0"/>
              <a:buChar char="•"/>
            </a:pPr>
            <a:r>
              <a:rPr lang="en-US" baseline="0" dirty="0" smtClean="0"/>
              <a:t> Ask audience if they can give any examples of computer hardware</a:t>
            </a:r>
            <a:endParaRPr lang="en-US" dirty="0"/>
          </a:p>
        </p:txBody>
      </p:sp>
      <p:sp>
        <p:nvSpPr>
          <p:cNvPr id="4" name="Slide Number Placeholder 3"/>
          <p:cNvSpPr>
            <a:spLocks noGrp="1"/>
          </p:cNvSpPr>
          <p:nvPr>
            <p:ph type="sldNum" sz="quarter" idx="10"/>
          </p:nvPr>
        </p:nvSpPr>
        <p:spPr/>
        <p:txBody>
          <a:bodyPr/>
          <a:lstStyle/>
          <a:p>
            <a:fld id="{120CBCFC-8459-407C-8EF1-EF8F6F1132F8}" type="slidenum">
              <a:rPr lang="en-US" smtClean="0"/>
              <a:pPr/>
              <a:t>3</a:t>
            </a:fld>
            <a:endParaRPr lang="en-US"/>
          </a:p>
        </p:txBody>
      </p:sp>
    </p:spTree>
    <p:extLst>
      <p:ext uri="{BB962C8B-B14F-4D97-AF65-F5344CB8AC3E}">
        <p14:creationId xmlns:p14="http://schemas.microsoft.com/office/powerpoint/2010/main" val="29892371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smtClean="0"/>
              <a:t>Explain</a:t>
            </a:r>
          </a:p>
          <a:p>
            <a:pPr>
              <a:buFont typeface="Arial" pitchFamily="34" charset="0"/>
              <a:buChar char="•"/>
            </a:pPr>
            <a:r>
              <a:rPr lang="en-US" dirty="0" smtClean="0"/>
              <a:t> How to change documentation prior to saving</a:t>
            </a:r>
          </a:p>
          <a:p>
            <a:pPr>
              <a:buFont typeface="Arial" pitchFamily="34" charset="0"/>
              <a:buChar char="•"/>
            </a:pPr>
            <a:r>
              <a:rPr lang="en-US" dirty="0" smtClean="0"/>
              <a:t> Explain how highlighting and</a:t>
            </a:r>
            <a:r>
              <a:rPr lang="en-US" baseline="0" dirty="0" smtClean="0"/>
              <a:t> using backspace/delete can erase more information more quickly</a:t>
            </a:r>
            <a:endParaRPr lang="en-US" dirty="0" smtClean="0"/>
          </a:p>
          <a:p>
            <a:pPr>
              <a:buFont typeface="Arial" pitchFamily="34" charset="0"/>
              <a:buChar char="•"/>
            </a:pPr>
            <a:r>
              <a:rPr lang="en-US" dirty="0" smtClean="0"/>
              <a:t> Editing information after</a:t>
            </a:r>
            <a:r>
              <a:rPr lang="en-US" baseline="0" dirty="0" smtClean="0"/>
              <a:t> saving</a:t>
            </a:r>
          </a:p>
          <a:p>
            <a:pPr lvl="1">
              <a:buFont typeface="Arial" pitchFamily="34" charset="0"/>
              <a:buChar char="•"/>
            </a:pPr>
            <a:r>
              <a:rPr lang="en-US" baseline="0" dirty="0" smtClean="0"/>
              <a:t> Don’t panic</a:t>
            </a:r>
          </a:p>
          <a:p>
            <a:pPr lvl="1">
              <a:buFont typeface="Arial" pitchFamily="34" charset="0"/>
              <a:buChar char="•"/>
            </a:pPr>
            <a:r>
              <a:rPr lang="en-US" baseline="0" dirty="0" smtClean="0"/>
              <a:t> Seek help and report issues</a:t>
            </a:r>
          </a:p>
          <a:p>
            <a:pPr lvl="1">
              <a:buFont typeface="Arial" pitchFamily="34" charset="0"/>
              <a:buChar char="•"/>
            </a:pPr>
            <a:r>
              <a:rPr lang="en-US" baseline="0" dirty="0" smtClean="0"/>
              <a:t> Enter corrected information</a:t>
            </a:r>
            <a:endParaRPr lang="en-US" dirty="0"/>
          </a:p>
        </p:txBody>
      </p:sp>
      <p:sp>
        <p:nvSpPr>
          <p:cNvPr id="4" name="Slide Number Placeholder 3"/>
          <p:cNvSpPr>
            <a:spLocks noGrp="1"/>
          </p:cNvSpPr>
          <p:nvPr>
            <p:ph type="sldNum" sz="quarter" idx="10"/>
          </p:nvPr>
        </p:nvSpPr>
        <p:spPr/>
        <p:txBody>
          <a:bodyPr/>
          <a:lstStyle/>
          <a:p>
            <a:fld id="{120CBCFC-8459-407C-8EF1-EF8F6F1132F8}" type="slidenum">
              <a:rPr lang="en-US" smtClean="0"/>
              <a:pPr/>
              <a:t>30</a:t>
            </a:fld>
            <a:endParaRPr lang="en-US"/>
          </a:p>
        </p:txBody>
      </p:sp>
    </p:spTree>
    <p:extLst>
      <p:ext uri="{BB962C8B-B14F-4D97-AF65-F5344CB8AC3E}">
        <p14:creationId xmlns:p14="http://schemas.microsoft.com/office/powerpoint/2010/main" val="6180349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smtClean="0"/>
              <a:t>Check</a:t>
            </a:r>
            <a:r>
              <a:rPr lang="en-US" baseline="0" dirty="0" smtClean="0"/>
              <a:t> Knowledge, Discuss &amp; Reinforce </a:t>
            </a:r>
          </a:p>
          <a:p>
            <a:pPr>
              <a:buFont typeface="Arial" pitchFamily="34" charset="0"/>
              <a:buChar char="•"/>
            </a:pPr>
            <a:r>
              <a:rPr lang="en-US" baseline="0" dirty="0" smtClean="0"/>
              <a:t> Ask audience what responsibilities they have when documenting</a:t>
            </a:r>
          </a:p>
          <a:p>
            <a:pPr>
              <a:buFont typeface="Arial" pitchFamily="34" charset="0"/>
              <a:buChar char="•"/>
            </a:pPr>
            <a:r>
              <a:rPr lang="en-US" baseline="0" dirty="0" smtClean="0"/>
              <a:t> Discuss confidentiality and log off as a means to protect user and patient</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120CBCFC-8459-407C-8EF1-EF8F6F1132F8}" type="slidenum">
              <a:rPr lang="en-US" smtClean="0"/>
              <a:pPr/>
              <a:t>31</a:t>
            </a:fld>
            <a:endParaRPr lang="en-US"/>
          </a:p>
        </p:txBody>
      </p:sp>
    </p:spTree>
    <p:extLst>
      <p:ext uri="{BB962C8B-B14F-4D97-AF65-F5344CB8AC3E}">
        <p14:creationId xmlns:p14="http://schemas.microsoft.com/office/powerpoint/2010/main" val="37088036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smtClean="0"/>
              <a:t>Knowledge Checkpoint Answers</a:t>
            </a:r>
          </a:p>
          <a:p>
            <a:pPr>
              <a:buFont typeface="Arial" pitchFamily="34" charset="0"/>
              <a:buChar char="•"/>
            </a:pPr>
            <a:r>
              <a:rPr lang="en-US" dirty="0" smtClean="0"/>
              <a:t> Check Boxes, List Boxes, Drop Downs, &amp; Radio Buttons</a:t>
            </a:r>
          </a:p>
          <a:p>
            <a:pPr>
              <a:buFont typeface="Arial" pitchFamily="34" charset="0"/>
              <a:buChar char="•"/>
            </a:pPr>
            <a:r>
              <a:rPr lang="en-US" dirty="0" smtClean="0"/>
              <a:t> True</a:t>
            </a:r>
          </a:p>
          <a:p>
            <a:pPr>
              <a:buFont typeface="Arial" pitchFamily="34" charset="0"/>
              <a:buChar char="•"/>
            </a:pPr>
            <a:r>
              <a:rPr lang="en-US" dirty="0" smtClean="0"/>
              <a:t> Delete &amp; Backspace</a:t>
            </a:r>
          </a:p>
          <a:p>
            <a:pPr>
              <a:buFont typeface="Arial" pitchFamily="34" charset="0"/>
              <a:buChar char="•"/>
            </a:pPr>
            <a:r>
              <a:rPr lang="en-US" dirty="0" smtClean="0"/>
              <a:t> True</a:t>
            </a:r>
          </a:p>
          <a:p>
            <a:pPr>
              <a:buFont typeface="Arial"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120CBCFC-8459-407C-8EF1-EF8F6F1132F8}" type="slidenum">
              <a:rPr lang="en-US" smtClean="0"/>
              <a:pPr/>
              <a:t>32</a:t>
            </a:fld>
            <a:endParaRPr lang="en-US"/>
          </a:p>
        </p:txBody>
      </p:sp>
    </p:spTree>
    <p:extLst>
      <p:ext uri="{BB962C8B-B14F-4D97-AF65-F5344CB8AC3E}">
        <p14:creationId xmlns:p14="http://schemas.microsoft.com/office/powerpoint/2010/main" val="23567969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smtClean="0"/>
              <a:t>Summarize Learning</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20CBCFC-8459-407C-8EF1-EF8F6F1132F8}" type="slidenum">
              <a:rPr lang="en-US" smtClean="0"/>
              <a:pPr/>
              <a:t>33</a:t>
            </a:fld>
            <a:endParaRPr lang="en-US"/>
          </a:p>
        </p:txBody>
      </p:sp>
    </p:spTree>
    <p:extLst>
      <p:ext uri="{BB962C8B-B14F-4D97-AF65-F5344CB8AC3E}">
        <p14:creationId xmlns:p14="http://schemas.microsoft.com/office/powerpoint/2010/main" val="35660316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smtClean="0"/>
              <a:t>Questions &amp; Answers</a:t>
            </a:r>
          </a:p>
          <a:p>
            <a:pPr>
              <a:buFont typeface="Arial" pitchFamily="34" charset="0"/>
              <a:buChar char="•"/>
            </a:pPr>
            <a:r>
              <a:rPr lang="en-US" dirty="0" smtClean="0"/>
              <a:t> Thank You!</a:t>
            </a:r>
            <a:endParaRPr lang="en-US" dirty="0"/>
          </a:p>
        </p:txBody>
      </p:sp>
      <p:sp>
        <p:nvSpPr>
          <p:cNvPr id="4" name="Slide Number Placeholder 3"/>
          <p:cNvSpPr>
            <a:spLocks noGrp="1"/>
          </p:cNvSpPr>
          <p:nvPr>
            <p:ph type="sldNum" sz="quarter" idx="10"/>
          </p:nvPr>
        </p:nvSpPr>
        <p:spPr/>
        <p:txBody>
          <a:bodyPr/>
          <a:lstStyle/>
          <a:p>
            <a:fld id="{120CBCFC-8459-407C-8EF1-EF8F6F1132F8}" type="slidenum">
              <a:rPr lang="en-US" smtClean="0"/>
              <a:pPr/>
              <a:t>34</a:t>
            </a:fld>
            <a:endParaRPr lang="en-US"/>
          </a:p>
        </p:txBody>
      </p:sp>
    </p:spTree>
    <p:extLst>
      <p:ext uri="{BB962C8B-B14F-4D97-AF65-F5344CB8AC3E}">
        <p14:creationId xmlns:p14="http://schemas.microsoft.com/office/powerpoint/2010/main" val="1651826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smtClean="0"/>
              <a:t>Knowledge Check</a:t>
            </a:r>
          </a:p>
          <a:p>
            <a:pPr>
              <a:buFont typeface="Arial" pitchFamily="34" charset="0"/>
              <a:buChar char="•"/>
            </a:pPr>
            <a:r>
              <a:rPr lang="en-US" dirty="0" smtClean="0"/>
              <a:t> Ask audience if they have</a:t>
            </a:r>
            <a:r>
              <a:rPr lang="en-US" baseline="0" dirty="0" smtClean="0"/>
              <a:t> a desktop computer or any experience with using a desktop computer</a:t>
            </a:r>
            <a:endParaRPr lang="en-US" dirty="0"/>
          </a:p>
        </p:txBody>
      </p:sp>
      <p:sp>
        <p:nvSpPr>
          <p:cNvPr id="4" name="Slide Number Placeholder 3"/>
          <p:cNvSpPr>
            <a:spLocks noGrp="1"/>
          </p:cNvSpPr>
          <p:nvPr>
            <p:ph type="sldNum" sz="quarter" idx="10"/>
          </p:nvPr>
        </p:nvSpPr>
        <p:spPr/>
        <p:txBody>
          <a:bodyPr/>
          <a:lstStyle/>
          <a:p>
            <a:fld id="{120CBCFC-8459-407C-8EF1-EF8F6F1132F8}" type="slidenum">
              <a:rPr lang="en-US" smtClean="0"/>
              <a:pPr/>
              <a:t>4</a:t>
            </a:fld>
            <a:endParaRPr lang="en-US"/>
          </a:p>
        </p:txBody>
      </p:sp>
    </p:spTree>
    <p:extLst>
      <p:ext uri="{BB962C8B-B14F-4D97-AF65-F5344CB8AC3E}">
        <p14:creationId xmlns:p14="http://schemas.microsoft.com/office/powerpoint/2010/main" val="2680807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smtClean="0"/>
              <a:t>Knowledge Check &amp; Explain</a:t>
            </a:r>
          </a:p>
          <a:p>
            <a:pPr>
              <a:buFont typeface="Arial" pitchFamily="34" charset="0"/>
              <a:buChar char="•"/>
            </a:pPr>
            <a:r>
              <a:rPr lang="en-US" dirty="0" smtClean="0"/>
              <a:t> Ask audience if they have any experience using other types of computers</a:t>
            </a:r>
          </a:p>
          <a:p>
            <a:pPr>
              <a:buFont typeface="Arial" pitchFamily="34" charset="0"/>
              <a:buChar char="•"/>
            </a:pPr>
            <a:r>
              <a:rPr lang="en-US" dirty="0" smtClean="0"/>
              <a:t> Discuss the </a:t>
            </a:r>
            <a:r>
              <a:rPr lang="en-US" b="1" i="1" dirty="0" smtClean="0"/>
              <a:t>Smart Phone </a:t>
            </a:r>
            <a:r>
              <a:rPr lang="en-US" dirty="0" smtClean="0"/>
              <a:t>as a type of handheld computer</a:t>
            </a:r>
          </a:p>
          <a:p>
            <a:pPr>
              <a:buFont typeface="Arial" pitchFamily="34" charset="0"/>
              <a:buChar char="•"/>
            </a:pPr>
            <a:r>
              <a:rPr lang="en-US" dirty="0" smtClean="0"/>
              <a:t> Explain how</a:t>
            </a:r>
            <a:r>
              <a:rPr lang="en-US" baseline="0" dirty="0" smtClean="0"/>
              <a:t> information is accessed differently when using different types of computers</a:t>
            </a:r>
            <a:endParaRPr lang="en-US" dirty="0"/>
          </a:p>
        </p:txBody>
      </p:sp>
      <p:sp>
        <p:nvSpPr>
          <p:cNvPr id="4" name="Slide Number Placeholder 3"/>
          <p:cNvSpPr>
            <a:spLocks noGrp="1"/>
          </p:cNvSpPr>
          <p:nvPr>
            <p:ph type="sldNum" sz="quarter" idx="10"/>
          </p:nvPr>
        </p:nvSpPr>
        <p:spPr/>
        <p:txBody>
          <a:bodyPr/>
          <a:lstStyle/>
          <a:p>
            <a:fld id="{120CBCFC-8459-407C-8EF1-EF8F6F1132F8}" type="slidenum">
              <a:rPr lang="en-US" smtClean="0"/>
              <a:pPr/>
              <a:t>5</a:t>
            </a:fld>
            <a:endParaRPr lang="en-US"/>
          </a:p>
        </p:txBody>
      </p:sp>
    </p:spTree>
    <p:extLst>
      <p:ext uri="{BB962C8B-B14F-4D97-AF65-F5344CB8AC3E}">
        <p14:creationId xmlns:p14="http://schemas.microsoft.com/office/powerpoint/2010/main" val="1702929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smtClean="0"/>
              <a:t>Knowledge Check</a:t>
            </a:r>
          </a:p>
          <a:p>
            <a:pPr>
              <a:buFont typeface="Arial" pitchFamily="34" charset="0"/>
              <a:buChar char="•"/>
            </a:pPr>
            <a:r>
              <a:rPr lang="en-US" dirty="0" smtClean="0"/>
              <a:t> Ask audience if they can</a:t>
            </a:r>
            <a:r>
              <a:rPr lang="en-US" baseline="0" dirty="0" smtClean="0"/>
              <a:t> name any other types of computer accessories (flash drive/thumb drive, remote control, projector)</a:t>
            </a:r>
            <a:endParaRPr lang="en-US" dirty="0" smtClean="0"/>
          </a:p>
          <a:p>
            <a:endParaRPr lang="en-US" dirty="0"/>
          </a:p>
        </p:txBody>
      </p:sp>
      <p:sp>
        <p:nvSpPr>
          <p:cNvPr id="4" name="Slide Number Placeholder 3"/>
          <p:cNvSpPr>
            <a:spLocks noGrp="1"/>
          </p:cNvSpPr>
          <p:nvPr>
            <p:ph type="sldNum" sz="quarter" idx="10"/>
          </p:nvPr>
        </p:nvSpPr>
        <p:spPr/>
        <p:txBody>
          <a:bodyPr/>
          <a:lstStyle/>
          <a:p>
            <a:fld id="{120CBCFC-8459-407C-8EF1-EF8F6F1132F8}" type="slidenum">
              <a:rPr lang="en-US" smtClean="0"/>
              <a:pPr/>
              <a:t>6</a:t>
            </a:fld>
            <a:endParaRPr lang="en-US"/>
          </a:p>
        </p:txBody>
      </p:sp>
    </p:spTree>
    <p:extLst>
      <p:ext uri="{BB962C8B-B14F-4D97-AF65-F5344CB8AC3E}">
        <p14:creationId xmlns:p14="http://schemas.microsoft.com/office/powerpoint/2010/main" val="246647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smtClean="0"/>
              <a:t>Discussion</a:t>
            </a:r>
          </a:p>
          <a:p>
            <a:pPr>
              <a:buFont typeface="Arial" pitchFamily="34" charset="0"/>
              <a:buChar char="•"/>
            </a:pPr>
            <a:r>
              <a:rPr lang="en-US" dirty="0" smtClean="0"/>
              <a:t> Discuss the various types</a:t>
            </a:r>
            <a:r>
              <a:rPr lang="en-US" baseline="0" dirty="0" smtClean="0"/>
              <a:t> of wireless devices and charging &amp; maintenance </a:t>
            </a:r>
            <a:endParaRPr lang="en-US" dirty="0"/>
          </a:p>
        </p:txBody>
      </p:sp>
      <p:sp>
        <p:nvSpPr>
          <p:cNvPr id="4" name="Slide Number Placeholder 3"/>
          <p:cNvSpPr>
            <a:spLocks noGrp="1"/>
          </p:cNvSpPr>
          <p:nvPr>
            <p:ph type="sldNum" sz="quarter" idx="10"/>
          </p:nvPr>
        </p:nvSpPr>
        <p:spPr/>
        <p:txBody>
          <a:bodyPr/>
          <a:lstStyle/>
          <a:p>
            <a:fld id="{120CBCFC-8459-407C-8EF1-EF8F6F1132F8}" type="slidenum">
              <a:rPr lang="en-US" smtClean="0"/>
              <a:pPr/>
              <a:t>7</a:t>
            </a:fld>
            <a:endParaRPr lang="en-US"/>
          </a:p>
        </p:txBody>
      </p:sp>
    </p:spTree>
    <p:extLst>
      <p:ext uri="{BB962C8B-B14F-4D97-AF65-F5344CB8AC3E}">
        <p14:creationId xmlns:p14="http://schemas.microsoft.com/office/powerpoint/2010/main" val="336976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smtClean="0"/>
              <a:t>Explain</a:t>
            </a:r>
          </a:p>
          <a:p>
            <a:pPr>
              <a:buFont typeface="Arial" pitchFamily="34" charset="0"/>
              <a:buChar char="•"/>
            </a:pPr>
            <a:r>
              <a:rPr lang="en-US" baseline="0" dirty="0" smtClean="0"/>
              <a:t> A computer operating system (also called a </a:t>
            </a:r>
            <a:r>
              <a:rPr lang="en-US" b="1" i="1" baseline="0" dirty="0" smtClean="0"/>
              <a:t>platform</a:t>
            </a:r>
            <a:r>
              <a:rPr lang="en-US" baseline="0" dirty="0" smtClean="0"/>
              <a:t>) may be difficult for some to grasp because it is multifaceted and cannot be seen </a:t>
            </a:r>
          </a:p>
          <a:p>
            <a:pPr>
              <a:buFont typeface="Arial" pitchFamily="34" charset="0"/>
              <a:buChar char="•"/>
            </a:pPr>
            <a:r>
              <a:rPr lang="en-US" baseline="0" dirty="0" smtClean="0"/>
              <a:t> Simplify the terms </a:t>
            </a:r>
          </a:p>
          <a:p>
            <a:pPr>
              <a:buFont typeface="Arial" pitchFamily="34" charset="0"/>
              <a:buChar char="•"/>
            </a:pPr>
            <a:r>
              <a:rPr lang="en-US" baseline="0" dirty="0" smtClean="0"/>
              <a:t> Ask audience if anyone has experience with entering or saving a document or pictures: use example of smart phone</a:t>
            </a:r>
          </a:p>
          <a:p>
            <a:pPr>
              <a:buFont typeface="Arial" pitchFamily="34" charset="0"/>
              <a:buChar char="•"/>
            </a:pPr>
            <a:r>
              <a:rPr lang="en-US" baseline="0" dirty="0" smtClean="0"/>
              <a:t> Explain the difference between </a:t>
            </a:r>
            <a:r>
              <a:rPr lang="en-US" b="1" i="1" baseline="0" dirty="0" smtClean="0"/>
              <a:t>Windows and Mac</a:t>
            </a:r>
            <a:endParaRPr lang="en-US" b="1" i="1" dirty="0"/>
          </a:p>
        </p:txBody>
      </p:sp>
      <p:sp>
        <p:nvSpPr>
          <p:cNvPr id="4" name="Slide Number Placeholder 3"/>
          <p:cNvSpPr>
            <a:spLocks noGrp="1"/>
          </p:cNvSpPr>
          <p:nvPr>
            <p:ph type="sldNum" sz="quarter" idx="10"/>
          </p:nvPr>
        </p:nvSpPr>
        <p:spPr/>
        <p:txBody>
          <a:bodyPr/>
          <a:lstStyle/>
          <a:p>
            <a:fld id="{120CBCFC-8459-407C-8EF1-EF8F6F1132F8}" type="slidenum">
              <a:rPr lang="en-US" smtClean="0"/>
              <a:pPr/>
              <a:t>8</a:t>
            </a:fld>
            <a:endParaRPr lang="en-US"/>
          </a:p>
        </p:txBody>
      </p:sp>
    </p:spTree>
    <p:extLst>
      <p:ext uri="{BB962C8B-B14F-4D97-AF65-F5344CB8AC3E}">
        <p14:creationId xmlns:p14="http://schemas.microsoft.com/office/powerpoint/2010/main" val="2322708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r>
              <a:rPr lang="en-US" dirty="0" smtClean="0"/>
              <a:t>Explain</a:t>
            </a:r>
          </a:p>
          <a:p>
            <a:pPr>
              <a:buFont typeface="Arial" pitchFamily="34" charset="0"/>
              <a:buChar char="•"/>
            </a:pPr>
            <a:r>
              <a:rPr lang="en-US" baseline="0" dirty="0" smtClean="0"/>
              <a:t> </a:t>
            </a:r>
            <a:r>
              <a:rPr lang="en-US" dirty="0" smtClean="0"/>
              <a:t>Use</a:t>
            </a:r>
            <a:r>
              <a:rPr lang="en-US" baseline="0" dirty="0" smtClean="0"/>
              <a:t> diagram to further explain the function of the operating system when using various types of computers</a:t>
            </a:r>
            <a:endParaRPr lang="en-US" dirty="0"/>
          </a:p>
        </p:txBody>
      </p:sp>
      <p:sp>
        <p:nvSpPr>
          <p:cNvPr id="4" name="Slide Number Placeholder 3"/>
          <p:cNvSpPr>
            <a:spLocks noGrp="1"/>
          </p:cNvSpPr>
          <p:nvPr>
            <p:ph type="sldNum" sz="quarter" idx="10"/>
          </p:nvPr>
        </p:nvSpPr>
        <p:spPr/>
        <p:txBody>
          <a:bodyPr/>
          <a:lstStyle/>
          <a:p>
            <a:fld id="{120CBCFC-8459-407C-8EF1-EF8F6F1132F8}" type="slidenum">
              <a:rPr lang="en-US" smtClean="0"/>
              <a:pPr/>
              <a:t>9</a:t>
            </a:fld>
            <a:endParaRPr lang="en-US"/>
          </a:p>
        </p:txBody>
      </p:sp>
    </p:spTree>
    <p:extLst>
      <p:ext uri="{BB962C8B-B14F-4D97-AF65-F5344CB8AC3E}">
        <p14:creationId xmlns:p14="http://schemas.microsoft.com/office/powerpoint/2010/main" val="4042374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390F46D-5998-4C87-9271-4C47AF3A1D3B}" type="datetime1">
              <a:rPr lang="en-US" smtClean="0"/>
              <a:pPr/>
              <a:t>8/29/2016</a:t>
            </a:fld>
            <a:endParaRPr lang="en-US"/>
          </a:p>
        </p:txBody>
      </p:sp>
      <p:sp>
        <p:nvSpPr>
          <p:cNvPr id="17" name="Footer Placeholder 16"/>
          <p:cNvSpPr>
            <a:spLocks noGrp="1"/>
          </p:cNvSpPr>
          <p:nvPr>
            <p:ph type="ftr" sz="quarter" idx="11"/>
          </p:nvPr>
        </p:nvSpPr>
        <p:spPr>
          <a:xfrm>
            <a:off x="2085393" y="236540"/>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31DEC1E5-016D-4798-BABD-3E1ABC3E436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BDC013-2D3D-4849-98AE-DA6800F2A351}" type="datetime1">
              <a:rPr lang="en-US" smtClean="0"/>
              <a:pPr/>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DEC1E5-016D-4798-BABD-3E1ABC3E436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2"/>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4"/>
            <a:ext cx="2209800" cy="365125"/>
          </a:xfrm>
        </p:spPr>
        <p:txBody>
          <a:bodyPr/>
          <a:lstStyle/>
          <a:p>
            <a:fld id="{F3327D96-860B-47F1-A31F-F6BD5986A729}" type="datetime1">
              <a:rPr lang="en-US" smtClean="0"/>
              <a:pPr/>
              <a:t>8/29/2016</a:t>
            </a:fld>
            <a:endParaRPr lang="en-US"/>
          </a:p>
        </p:txBody>
      </p:sp>
      <p:sp>
        <p:nvSpPr>
          <p:cNvPr id="5" name="Footer Placeholder 4"/>
          <p:cNvSpPr>
            <a:spLocks noGrp="1"/>
          </p:cNvSpPr>
          <p:nvPr>
            <p:ph type="ftr" sz="quarter" idx="11"/>
          </p:nvPr>
        </p:nvSpPr>
        <p:spPr>
          <a:xfrm>
            <a:off x="457202" y="6248209"/>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31DEC1E5-016D-4798-BABD-3E1ABC3E436D}"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9FFAB87-3C3D-4D0D-8BE1-F1EDA4EC47F4}" type="datetime1">
              <a:rPr lang="en-US" smtClean="0"/>
              <a:pPr/>
              <a:t>8/29/2016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1DEC1E5-016D-4798-BABD-3E1ABC3E436D}"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1"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36513467-6688-4F3B-93E3-65087F2D838D}" type="datetime1">
              <a:rPr lang="en-US" smtClean="0"/>
              <a:pPr/>
              <a:t>8/29/2016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1DEC1E5-016D-4798-BABD-3E1ABC3E436D}"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73034591-E4C6-49D7-B2E3-1BE62A4B67D8}" type="datetime1">
              <a:rPr lang="en-US" smtClean="0"/>
              <a:pPr/>
              <a:t>8/29/2016</a:t>
            </a:fld>
            <a:endParaRPr lang="en-US"/>
          </a:p>
        </p:txBody>
      </p:sp>
      <p:sp>
        <p:nvSpPr>
          <p:cNvPr id="10" name="Slide Number Placeholder 9"/>
          <p:cNvSpPr>
            <a:spLocks noGrp="1"/>
          </p:cNvSpPr>
          <p:nvPr>
            <p:ph type="sldNum" sz="quarter" idx="16"/>
          </p:nvPr>
        </p:nvSpPr>
        <p:spPr/>
        <p:txBody>
          <a:bodyPr rtlCol="0"/>
          <a:lstStyle/>
          <a:p>
            <a:fld id="{31DEC1E5-016D-4798-BABD-3E1ABC3E436D}"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63F7A5C4-2A02-4ADF-8EF3-0304CE1BD09F}" type="datetime1">
              <a:rPr lang="en-US" smtClean="0"/>
              <a:pPr/>
              <a:t>8/29/2016</a:t>
            </a:fld>
            <a:endParaRPr lang="en-US"/>
          </a:p>
        </p:txBody>
      </p:sp>
      <p:sp>
        <p:nvSpPr>
          <p:cNvPr id="12" name="Slide Number Placeholder 11"/>
          <p:cNvSpPr>
            <a:spLocks noGrp="1"/>
          </p:cNvSpPr>
          <p:nvPr>
            <p:ph type="sldNum" sz="quarter" idx="16"/>
          </p:nvPr>
        </p:nvSpPr>
        <p:spPr/>
        <p:txBody>
          <a:bodyPr rtlCol="0"/>
          <a:lstStyle/>
          <a:p>
            <a:fld id="{31DEC1E5-016D-4798-BABD-3E1ABC3E436D}"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CF8EED7-E9B3-4419-94DC-DF1E95FBA682}" type="datetime1">
              <a:rPr lang="en-US" smtClean="0"/>
              <a:pPr/>
              <a:t>8/29/2016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31DEC1E5-016D-4798-BABD-3E1ABC3E436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6262D7-7C3E-4451-98DA-C9F9F294DC45}" type="datetime1">
              <a:rPr lang="en-US" smtClean="0"/>
              <a:pPr/>
              <a:t>8/29/2016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31DEC1E5-016D-4798-BABD-3E1ABC3E436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036E0C3-DCC1-4BEA-BE77-195623C8D95B}" type="datetime1">
              <a:rPr lang="en-US" smtClean="0"/>
              <a:pPr/>
              <a:t>8/29/2016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31DEC1E5-016D-4798-BABD-3E1ABC3E436D}"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2"/>
            <a:ext cx="2667000" cy="365125"/>
          </a:xfrm>
        </p:spPr>
        <p:txBody>
          <a:bodyPr rtlCol="0"/>
          <a:lstStyle/>
          <a:p>
            <a:fld id="{50343BBB-D736-4289-9268-692BD266162D}" type="datetime1">
              <a:rPr lang="en-US" smtClean="0"/>
              <a:pPr/>
              <a:t>8/29/2016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31DEC1E5-016D-4798-BABD-3E1ABC3E436D}" type="slidenum">
              <a:rPr lang="en-US" smtClean="0"/>
              <a:pPr/>
              <a:t>‹#›</a:t>
            </a:fld>
            <a:endParaRPr lang="en-US"/>
          </a:p>
        </p:txBody>
      </p:sp>
      <p:sp>
        <p:nvSpPr>
          <p:cNvPr id="14" name="Footer Placeholder 13"/>
          <p:cNvSpPr>
            <a:spLocks noGrp="1"/>
          </p:cNvSpPr>
          <p:nvPr>
            <p:ph type="ftr" sz="quarter" idx="12"/>
          </p:nvPr>
        </p:nvSpPr>
        <p:spPr>
          <a:xfrm>
            <a:off x="1600200" y="6248208"/>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2"/>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5350632-BE29-47E3-9FE7-47A6E161B2A5}" type="datetime1">
              <a:rPr lang="en-US" smtClean="0"/>
              <a:pPr/>
              <a:t>8/29/2016</a:t>
            </a:fld>
            <a:endParaRPr lang="en-US"/>
          </a:p>
        </p:txBody>
      </p:sp>
      <p:sp>
        <p:nvSpPr>
          <p:cNvPr id="3" name="Footer Placeholder 2"/>
          <p:cNvSpPr>
            <a:spLocks noGrp="1"/>
          </p:cNvSpPr>
          <p:nvPr>
            <p:ph type="ftr" sz="quarter" idx="3"/>
          </p:nvPr>
        </p:nvSpPr>
        <p:spPr>
          <a:xfrm>
            <a:off x="609601" y="6248208"/>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1DEC1E5-016D-4798-BABD-3E1ABC3E436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209800"/>
            <a:ext cx="8077200" cy="1828800"/>
          </a:xfrm>
        </p:spPr>
        <p:txBody>
          <a:bodyPr>
            <a:normAutofit fontScale="90000"/>
          </a:bodyPr>
          <a:lstStyle/>
          <a:p>
            <a:pPr algn="ctr"/>
            <a:r>
              <a:rPr lang="en-US" b="1" dirty="0" smtClean="0"/>
              <a:t>Basic Computer Skills </a:t>
            </a:r>
            <a:r>
              <a:rPr lang="en-US" b="1" smtClean="0"/>
              <a:t>to navigate </a:t>
            </a:r>
            <a:r>
              <a:rPr lang="en-US" b="1" dirty="0" smtClean="0"/>
              <a:t>electronic </a:t>
            </a:r>
            <a:br>
              <a:rPr lang="en-US" b="1" dirty="0" smtClean="0"/>
            </a:br>
            <a:r>
              <a:rPr lang="en-US" b="1" smtClean="0"/>
              <a:t>health records</a:t>
            </a:r>
            <a:endParaRPr lang="en-US" b="1" dirty="0"/>
          </a:p>
        </p:txBody>
      </p:sp>
      <p:sp>
        <p:nvSpPr>
          <p:cNvPr id="3" name="Subtitle 2"/>
          <p:cNvSpPr>
            <a:spLocks noGrp="1"/>
          </p:cNvSpPr>
          <p:nvPr>
            <p:ph type="subTitle" idx="1"/>
          </p:nvPr>
        </p:nvSpPr>
        <p:spPr/>
        <p:txBody>
          <a:bodyPr/>
          <a:lstStyle/>
          <a:p>
            <a:r>
              <a:rPr lang="en-US" b="1" dirty="0" smtClean="0"/>
              <a:t>Module 1</a:t>
            </a:r>
            <a:endParaRPr lang="en-US" b="1" dirty="0"/>
          </a:p>
        </p:txBody>
      </p:sp>
      <p:sp>
        <p:nvSpPr>
          <p:cNvPr id="4" name="Slide Number Placeholder 3"/>
          <p:cNvSpPr>
            <a:spLocks noGrp="1"/>
          </p:cNvSpPr>
          <p:nvPr>
            <p:ph type="sldNum" sz="quarter" idx="12"/>
          </p:nvPr>
        </p:nvSpPr>
        <p:spPr/>
        <p:txBody>
          <a:bodyPr/>
          <a:lstStyle/>
          <a:p>
            <a:fld id="{31DEC1E5-016D-4798-BABD-3E1ABC3E436D}"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The Internet</a:t>
            </a:r>
            <a:endParaRPr lang="en-US" sz="4000" b="1" dirty="0"/>
          </a:p>
        </p:txBody>
      </p:sp>
      <p:sp>
        <p:nvSpPr>
          <p:cNvPr id="3" name="Content Placeholder 2"/>
          <p:cNvSpPr>
            <a:spLocks noGrp="1"/>
          </p:cNvSpPr>
          <p:nvPr>
            <p:ph sz="quarter" idx="1"/>
          </p:nvPr>
        </p:nvSpPr>
        <p:spPr/>
        <p:txBody>
          <a:bodyPr>
            <a:normAutofit/>
          </a:bodyPr>
          <a:lstStyle/>
          <a:p>
            <a:pPr>
              <a:buNone/>
            </a:pPr>
            <a:r>
              <a:rPr lang="en-US" dirty="0" smtClean="0"/>
              <a:t>The global communication network that allows computers to connect and exchange information is called the </a:t>
            </a:r>
            <a:r>
              <a:rPr lang="en-US" b="1" i="1" dirty="0" smtClean="0"/>
              <a:t>internet</a:t>
            </a:r>
            <a:r>
              <a:rPr lang="en-US" dirty="0" smtClean="0"/>
              <a:t>.</a:t>
            </a:r>
          </a:p>
          <a:p>
            <a:pPr>
              <a:buNone/>
            </a:pPr>
            <a:endParaRPr lang="en-US" dirty="0" smtClean="0"/>
          </a:p>
          <a:p>
            <a:pPr>
              <a:buNone/>
            </a:pPr>
            <a:endParaRPr lang="en-US" dirty="0" smtClean="0"/>
          </a:p>
          <a:p>
            <a:r>
              <a:rPr lang="en-US" dirty="0" smtClean="0"/>
              <a:t>Internet </a:t>
            </a:r>
            <a:r>
              <a:rPr lang="en-US" b="1" i="1" dirty="0" smtClean="0"/>
              <a:t>servers</a:t>
            </a:r>
            <a:r>
              <a:rPr lang="en-US" dirty="0" smtClean="0"/>
              <a:t> are computer programs that let users access the internet </a:t>
            </a:r>
          </a:p>
          <a:p>
            <a:r>
              <a:rPr lang="en-US" dirty="0" smtClean="0"/>
              <a:t>This is also referred to as being </a:t>
            </a:r>
            <a:r>
              <a:rPr lang="en-US" b="1" i="1" dirty="0" smtClean="0"/>
              <a:t>online </a:t>
            </a:r>
            <a:r>
              <a:rPr lang="en-US" dirty="0" smtClean="0"/>
              <a:t>or accessing the </a:t>
            </a:r>
            <a:r>
              <a:rPr lang="en-US" b="1" i="1" dirty="0" smtClean="0"/>
              <a:t>World Wide Web</a:t>
            </a:r>
          </a:p>
          <a:p>
            <a:endParaRPr lang="en-US" dirty="0"/>
          </a:p>
        </p:txBody>
      </p:sp>
      <p:pic>
        <p:nvPicPr>
          <p:cNvPr id="2051" name="Picture 3"/>
          <p:cNvPicPr>
            <a:picLocks noChangeAspect="1" noChangeArrowheads="1"/>
          </p:cNvPicPr>
          <p:nvPr/>
        </p:nvPicPr>
        <p:blipFill>
          <a:blip r:embed="rId3" cstate="print"/>
          <a:srcRect/>
          <a:stretch>
            <a:fillRect/>
          </a:stretch>
        </p:blipFill>
        <p:spPr bwMode="auto">
          <a:xfrm>
            <a:off x="3733800" y="3048002"/>
            <a:ext cx="1066800" cy="108808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normAutofit fontScale="85000" lnSpcReduction="20000"/>
          </a:bodyPr>
          <a:lstStyle/>
          <a:p>
            <a:fld id="{31DEC1E5-016D-4798-BABD-3E1ABC3E436D}"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Ergonomics</a:t>
            </a:r>
            <a:endParaRPr lang="en-US" sz="4000" b="1" dirty="0"/>
          </a:p>
        </p:txBody>
      </p:sp>
      <p:sp>
        <p:nvSpPr>
          <p:cNvPr id="3" name="Content Placeholder 2"/>
          <p:cNvSpPr>
            <a:spLocks noGrp="1"/>
          </p:cNvSpPr>
          <p:nvPr>
            <p:ph sz="quarter" idx="1"/>
          </p:nvPr>
        </p:nvSpPr>
        <p:spPr>
          <a:xfrm>
            <a:off x="685800" y="1981200"/>
            <a:ext cx="8153400" cy="4495800"/>
          </a:xfrm>
        </p:spPr>
        <p:txBody>
          <a:bodyPr/>
          <a:lstStyle/>
          <a:p>
            <a:pPr>
              <a:buNone/>
            </a:pPr>
            <a:r>
              <a:rPr lang="en-US" dirty="0" smtClean="0"/>
              <a:t>The science of designing and arranging equipment to maximize  efficiency and safety is called </a:t>
            </a:r>
            <a:r>
              <a:rPr lang="en-US" b="1" i="1" dirty="0" smtClean="0"/>
              <a:t>ergonomics</a:t>
            </a:r>
            <a:r>
              <a:rPr lang="en-US" dirty="0" smtClean="0"/>
              <a:t>. </a:t>
            </a:r>
          </a:p>
          <a:p>
            <a:pPr>
              <a:buNone/>
            </a:pPr>
            <a:r>
              <a:rPr lang="en-US" dirty="0" smtClean="0"/>
              <a:t>Some examples of ergonomics include:</a:t>
            </a:r>
          </a:p>
          <a:p>
            <a:r>
              <a:rPr lang="en-US" dirty="0" smtClean="0"/>
              <a:t>Hardware arrangement &amp; positioning</a:t>
            </a:r>
          </a:p>
          <a:p>
            <a:r>
              <a:rPr lang="en-US" dirty="0" smtClean="0"/>
              <a:t>Body alignment and posture</a:t>
            </a:r>
          </a:p>
          <a:p>
            <a:r>
              <a:rPr lang="en-US" dirty="0" smtClean="0"/>
              <a:t>Lighting</a:t>
            </a:r>
          </a:p>
        </p:txBody>
      </p:sp>
      <p:sp>
        <p:nvSpPr>
          <p:cNvPr id="4" name="Slide Number Placeholder 3"/>
          <p:cNvSpPr>
            <a:spLocks noGrp="1"/>
          </p:cNvSpPr>
          <p:nvPr>
            <p:ph type="sldNum" sz="quarter" idx="12"/>
          </p:nvPr>
        </p:nvSpPr>
        <p:spPr/>
        <p:txBody>
          <a:bodyPr>
            <a:normAutofit fontScale="85000" lnSpcReduction="20000"/>
          </a:bodyPr>
          <a:lstStyle/>
          <a:p>
            <a:fld id="{31DEC1E5-016D-4798-BABD-3E1ABC3E436D}"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Ergonomics</a:t>
            </a:r>
            <a:endParaRPr lang="en-US" sz="4000" dirty="0"/>
          </a:p>
        </p:txBody>
      </p:sp>
      <p:sp>
        <p:nvSpPr>
          <p:cNvPr id="5" name="Content Placeholder 4"/>
          <p:cNvSpPr>
            <a:spLocks noGrp="1"/>
          </p:cNvSpPr>
          <p:nvPr>
            <p:ph sz="quarter" idx="1"/>
          </p:nvPr>
        </p:nvSpPr>
        <p:spPr/>
        <p:txBody>
          <a:bodyPr/>
          <a:lstStyle/>
          <a:p>
            <a:pPr>
              <a:buNone/>
            </a:pPr>
            <a:r>
              <a:rPr lang="en-US" dirty="0" smtClean="0"/>
              <a:t> </a:t>
            </a:r>
            <a:endParaRPr lang="en-US" dirty="0"/>
          </a:p>
        </p:txBody>
      </p:sp>
      <p:pic>
        <p:nvPicPr>
          <p:cNvPr id="3076" name="Picture 4"/>
          <p:cNvPicPr>
            <a:picLocks noChangeAspect="1" noChangeArrowheads="1"/>
          </p:cNvPicPr>
          <p:nvPr/>
        </p:nvPicPr>
        <p:blipFill>
          <a:blip r:embed="rId3" cstate="print"/>
          <a:srcRect/>
          <a:stretch>
            <a:fillRect/>
          </a:stretch>
        </p:blipFill>
        <p:spPr bwMode="auto">
          <a:xfrm>
            <a:off x="762001" y="1600200"/>
            <a:ext cx="7559459" cy="481825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normAutofit fontScale="85000" lnSpcReduction="20000"/>
          </a:bodyPr>
          <a:lstStyle/>
          <a:p>
            <a:fld id="{31DEC1E5-016D-4798-BABD-3E1ABC3E436D}"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Knowledge Checkpoint</a:t>
            </a:r>
            <a:endParaRPr lang="en-US" sz="4000" b="1" dirty="0"/>
          </a:p>
        </p:txBody>
      </p:sp>
      <p:sp>
        <p:nvSpPr>
          <p:cNvPr id="3" name="Content Placeholder 2"/>
          <p:cNvSpPr>
            <a:spLocks noGrp="1"/>
          </p:cNvSpPr>
          <p:nvPr>
            <p:ph sz="quarter" idx="1"/>
          </p:nvPr>
        </p:nvSpPr>
        <p:spPr>
          <a:xfrm>
            <a:off x="457200" y="1219200"/>
            <a:ext cx="8229600" cy="5105400"/>
          </a:xfrm>
        </p:spPr>
        <p:txBody>
          <a:bodyPr>
            <a:normAutofit fontScale="85000" lnSpcReduction="20000"/>
          </a:bodyPr>
          <a:lstStyle/>
          <a:p>
            <a:pPr>
              <a:buNone/>
            </a:pPr>
            <a:endParaRPr lang="en-US" b="1" i="1" dirty="0" smtClean="0"/>
          </a:p>
          <a:p>
            <a:pPr lvl="0"/>
            <a:r>
              <a:rPr lang="en-US" dirty="0" smtClean="0"/>
              <a:t>What types of computers uses a </a:t>
            </a:r>
            <a:r>
              <a:rPr lang="en-US" i="1" dirty="0" smtClean="0"/>
              <a:t>keyboard and mouse </a:t>
            </a:r>
            <a:r>
              <a:rPr lang="en-US" dirty="0" smtClean="0"/>
              <a:t>as opposed to touching the screen to interact?</a:t>
            </a:r>
          </a:p>
          <a:p>
            <a:pPr lvl="0">
              <a:buNone/>
            </a:pPr>
            <a:endParaRPr lang="en-US" sz="1100" dirty="0" smtClean="0"/>
          </a:p>
          <a:p>
            <a:pPr lvl="0"/>
            <a:r>
              <a:rPr lang="en-US" dirty="0" smtClean="0"/>
              <a:t>Name three main </a:t>
            </a:r>
            <a:r>
              <a:rPr lang="en-US" i="1" dirty="0" smtClean="0"/>
              <a:t>accessories</a:t>
            </a:r>
            <a:r>
              <a:rPr lang="en-US" dirty="0" smtClean="0"/>
              <a:t> to a computer system.</a:t>
            </a:r>
          </a:p>
          <a:p>
            <a:pPr lvl="0">
              <a:buNone/>
            </a:pPr>
            <a:endParaRPr lang="en-US" sz="1100" dirty="0" smtClean="0"/>
          </a:p>
          <a:p>
            <a:pPr lvl="0"/>
            <a:r>
              <a:rPr lang="en-US" dirty="0" smtClean="0"/>
              <a:t>What is the difference between a </a:t>
            </a:r>
            <a:r>
              <a:rPr lang="en-US" i="1" dirty="0" smtClean="0"/>
              <a:t>hardwired</a:t>
            </a:r>
            <a:r>
              <a:rPr lang="en-US" dirty="0" smtClean="0"/>
              <a:t> system and </a:t>
            </a:r>
            <a:r>
              <a:rPr lang="en-US" i="1" dirty="0" smtClean="0"/>
              <a:t>wireless</a:t>
            </a:r>
            <a:r>
              <a:rPr lang="en-US" dirty="0" smtClean="0"/>
              <a:t> system?</a:t>
            </a:r>
          </a:p>
          <a:p>
            <a:pPr lvl="0">
              <a:buNone/>
            </a:pPr>
            <a:endParaRPr lang="en-US" sz="1100" dirty="0" smtClean="0"/>
          </a:p>
          <a:p>
            <a:pPr lvl="0"/>
            <a:r>
              <a:rPr lang="en-US" dirty="0" smtClean="0"/>
              <a:t>True or False: A computer’s </a:t>
            </a:r>
            <a:r>
              <a:rPr lang="en-US" i="1" dirty="0" smtClean="0"/>
              <a:t>operating system </a:t>
            </a:r>
            <a:r>
              <a:rPr lang="en-US" dirty="0" smtClean="0"/>
              <a:t>allows the computer to communicate with the user without knowing how to speak computer language.</a:t>
            </a:r>
          </a:p>
          <a:p>
            <a:pPr lvl="0"/>
            <a:endParaRPr lang="en-US" sz="1100" dirty="0" smtClean="0"/>
          </a:p>
          <a:p>
            <a:pPr lvl="0"/>
            <a:r>
              <a:rPr lang="en-US" dirty="0" smtClean="0"/>
              <a:t>True or False: Proper body alignment and posture will help to reduce strain and health problems associated with using computers.</a:t>
            </a:r>
          </a:p>
          <a:p>
            <a:pPr>
              <a:buNone/>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31DEC1E5-016D-4798-BABD-3E1ABC3E436D}"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Computer Access</a:t>
            </a:r>
            <a:endParaRPr lang="en-US" sz="4000" b="1" dirty="0"/>
          </a:p>
        </p:txBody>
      </p:sp>
      <p:sp>
        <p:nvSpPr>
          <p:cNvPr id="3" name="Content Placeholder 2"/>
          <p:cNvSpPr>
            <a:spLocks noGrp="1"/>
          </p:cNvSpPr>
          <p:nvPr>
            <p:ph sz="quarter" idx="1"/>
          </p:nvPr>
        </p:nvSpPr>
        <p:spPr>
          <a:xfrm>
            <a:off x="457200" y="1828802"/>
            <a:ext cx="8229600" cy="4678363"/>
          </a:xfrm>
        </p:spPr>
        <p:txBody>
          <a:bodyPr>
            <a:normAutofit/>
          </a:bodyPr>
          <a:lstStyle/>
          <a:p>
            <a:r>
              <a:rPr lang="en-US" dirty="0" smtClean="0"/>
              <a:t>Turn on the PC or Modem and Screen</a:t>
            </a:r>
          </a:p>
          <a:p>
            <a:r>
              <a:rPr lang="en-US" b="1" i="1" dirty="0" smtClean="0"/>
              <a:t>Log In</a:t>
            </a:r>
          </a:p>
          <a:p>
            <a:pPr lvl="1"/>
            <a:r>
              <a:rPr lang="en-US" dirty="0" smtClean="0"/>
              <a:t>User Name &amp; Passwords</a:t>
            </a:r>
          </a:p>
          <a:p>
            <a:r>
              <a:rPr lang="en-US" b="1" i="1" dirty="0" smtClean="0"/>
              <a:t>Icons </a:t>
            </a:r>
          </a:p>
          <a:p>
            <a:pPr lvl="1"/>
            <a:r>
              <a:rPr lang="en-US" dirty="0" smtClean="0"/>
              <a:t>Pictures or symbols that represent a location or command</a:t>
            </a:r>
          </a:p>
          <a:p>
            <a:pPr lvl="2"/>
            <a:r>
              <a:rPr lang="en-US" dirty="0" smtClean="0"/>
              <a:t>Applications</a:t>
            </a:r>
          </a:p>
          <a:p>
            <a:pPr lvl="2"/>
            <a:r>
              <a:rPr lang="en-US" dirty="0" smtClean="0"/>
              <a:t>Software</a:t>
            </a:r>
          </a:p>
          <a:p>
            <a:pPr lvl="2"/>
            <a:r>
              <a:rPr lang="en-US" dirty="0" smtClean="0"/>
              <a:t>Files &amp; Folders</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6705601" y="1600200"/>
            <a:ext cx="923925" cy="832296"/>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4724400" y="2590802"/>
            <a:ext cx="2076450" cy="1391663"/>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normAutofit fontScale="85000" lnSpcReduction="20000"/>
          </a:bodyPr>
          <a:lstStyle/>
          <a:p>
            <a:fld id="{31DEC1E5-016D-4798-BABD-3E1ABC3E436D}"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Common Icons</a:t>
            </a:r>
            <a:endParaRPr lang="en-US" sz="4000" b="1" dirty="0"/>
          </a:p>
        </p:txBody>
      </p:sp>
      <p:sp>
        <p:nvSpPr>
          <p:cNvPr id="3" name="Content Placeholder 2"/>
          <p:cNvSpPr>
            <a:spLocks noGrp="1"/>
          </p:cNvSpPr>
          <p:nvPr>
            <p:ph sz="quarter" idx="1"/>
          </p:nvPr>
        </p:nvSpPr>
        <p:spPr/>
        <p:txBody>
          <a:bodyPr/>
          <a:lstStyle/>
          <a:p>
            <a:pPr>
              <a:buNone/>
            </a:pPr>
            <a:r>
              <a:rPr lang="en-US" dirty="0" smtClean="0"/>
              <a:t> </a:t>
            </a:r>
            <a:endParaRPr lang="en-US" dirty="0"/>
          </a:p>
        </p:txBody>
      </p:sp>
      <p:pic>
        <p:nvPicPr>
          <p:cNvPr id="4" name="Picture 4"/>
          <p:cNvPicPr>
            <a:picLocks noChangeAspect="1" noChangeArrowheads="1"/>
          </p:cNvPicPr>
          <p:nvPr/>
        </p:nvPicPr>
        <p:blipFill>
          <a:blip r:embed="rId3" cstate="print"/>
          <a:srcRect/>
          <a:stretch>
            <a:fillRect/>
          </a:stretch>
        </p:blipFill>
        <p:spPr bwMode="auto">
          <a:xfrm>
            <a:off x="1219200" y="1905002"/>
            <a:ext cx="914400" cy="921715"/>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3886200" y="1905000"/>
            <a:ext cx="990600" cy="1006642"/>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1066800" y="4191001"/>
            <a:ext cx="990600" cy="1099734"/>
          </a:xfrm>
          <a:prstGeom prst="rect">
            <a:avLst/>
          </a:prstGeom>
          <a:noFill/>
          <a:ln w="9525">
            <a:noFill/>
            <a:miter lim="800000"/>
            <a:headEnd/>
            <a:tailEnd/>
          </a:ln>
        </p:spPr>
      </p:pic>
      <p:pic>
        <p:nvPicPr>
          <p:cNvPr id="7" name="Picture 3"/>
          <p:cNvPicPr>
            <a:picLocks noChangeAspect="1" noChangeArrowheads="1"/>
          </p:cNvPicPr>
          <p:nvPr/>
        </p:nvPicPr>
        <p:blipFill>
          <a:blip r:embed="rId6" cstate="print"/>
          <a:srcRect/>
          <a:stretch>
            <a:fillRect/>
          </a:stretch>
        </p:blipFill>
        <p:spPr bwMode="auto">
          <a:xfrm>
            <a:off x="6553201" y="1828800"/>
            <a:ext cx="1171575" cy="1143000"/>
          </a:xfrm>
          <a:prstGeom prst="rect">
            <a:avLst/>
          </a:prstGeom>
          <a:noFill/>
          <a:ln w="9525">
            <a:noFill/>
            <a:miter lim="800000"/>
            <a:headEnd/>
            <a:tailEnd/>
          </a:ln>
        </p:spPr>
      </p:pic>
      <p:sp>
        <p:nvSpPr>
          <p:cNvPr id="8" name="TextBox 7"/>
          <p:cNvSpPr txBox="1"/>
          <p:nvPr/>
        </p:nvSpPr>
        <p:spPr>
          <a:xfrm>
            <a:off x="990600" y="3048000"/>
            <a:ext cx="1219200" cy="923330"/>
          </a:xfrm>
          <a:prstGeom prst="rect">
            <a:avLst/>
          </a:prstGeom>
          <a:noFill/>
        </p:spPr>
        <p:txBody>
          <a:bodyPr wrap="square" rtlCol="0">
            <a:spAutoFit/>
          </a:bodyPr>
          <a:lstStyle/>
          <a:p>
            <a:r>
              <a:rPr lang="en-US" b="1" dirty="0" smtClean="0"/>
              <a:t>Start Icon: Command Menu </a:t>
            </a:r>
            <a:endParaRPr lang="en-US" b="1" dirty="0"/>
          </a:p>
        </p:txBody>
      </p:sp>
      <p:sp>
        <p:nvSpPr>
          <p:cNvPr id="9" name="TextBox 8"/>
          <p:cNvSpPr txBox="1"/>
          <p:nvPr/>
        </p:nvSpPr>
        <p:spPr>
          <a:xfrm>
            <a:off x="3657600" y="3048001"/>
            <a:ext cx="1676400" cy="923330"/>
          </a:xfrm>
          <a:prstGeom prst="rect">
            <a:avLst/>
          </a:prstGeom>
          <a:noFill/>
        </p:spPr>
        <p:txBody>
          <a:bodyPr wrap="square" rtlCol="0">
            <a:spAutoFit/>
          </a:bodyPr>
          <a:lstStyle/>
          <a:p>
            <a:r>
              <a:rPr lang="en-US" b="1" dirty="0" smtClean="0"/>
              <a:t>Internet Explorer Icon: Internet/WWW</a:t>
            </a:r>
            <a:endParaRPr lang="en-US" b="1" dirty="0"/>
          </a:p>
        </p:txBody>
      </p:sp>
      <p:sp>
        <p:nvSpPr>
          <p:cNvPr id="11" name="TextBox 10"/>
          <p:cNvSpPr txBox="1"/>
          <p:nvPr/>
        </p:nvSpPr>
        <p:spPr>
          <a:xfrm>
            <a:off x="6477000" y="3124200"/>
            <a:ext cx="1447800" cy="369332"/>
          </a:xfrm>
          <a:prstGeom prst="rect">
            <a:avLst/>
          </a:prstGeom>
          <a:noFill/>
        </p:spPr>
        <p:txBody>
          <a:bodyPr wrap="square" rtlCol="0">
            <a:spAutoFit/>
          </a:bodyPr>
          <a:lstStyle/>
          <a:p>
            <a:r>
              <a:rPr lang="en-US" b="1" dirty="0" smtClean="0"/>
              <a:t>Printer Icon</a:t>
            </a:r>
            <a:endParaRPr lang="en-US" b="1" dirty="0"/>
          </a:p>
        </p:txBody>
      </p:sp>
      <p:sp>
        <p:nvSpPr>
          <p:cNvPr id="12" name="TextBox 11"/>
          <p:cNvSpPr txBox="1"/>
          <p:nvPr/>
        </p:nvSpPr>
        <p:spPr>
          <a:xfrm>
            <a:off x="914400" y="5410201"/>
            <a:ext cx="1524000" cy="923330"/>
          </a:xfrm>
          <a:prstGeom prst="rect">
            <a:avLst/>
          </a:prstGeom>
          <a:noFill/>
        </p:spPr>
        <p:txBody>
          <a:bodyPr wrap="square" rtlCol="0">
            <a:spAutoFit/>
          </a:bodyPr>
          <a:lstStyle/>
          <a:p>
            <a:r>
              <a:rPr lang="en-US" b="1" dirty="0" smtClean="0"/>
              <a:t>Refresh Icon: Updates Display</a:t>
            </a:r>
            <a:endParaRPr lang="en-US" b="1" dirty="0"/>
          </a:p>
        </p:txBody>
      </p:sp>
      <p:pic>
        <p:nvPicPr>
          <p:cNvPr id="2050" name="Picture 2"/>
          <p:cNvPicPr>
            <a:picLocks noChangeAspect="1" noChangeArrowheads="1"/>
          </p:cNvPicPr>
          <p:nvPr/>
        </p:nvPicPr>
        <p:blipFill>
          <a:blip r:embed="rId7" cstate="print"/>
          <a:srcRect/>
          <a:stretch>
            <a:fillRect/>
          </a:stretch>
        </p:blipFill>
        <p:spPr bwMode="auto">
          <a:xfrm>
            <a:off x="3810001" y="4191002"/>
            <a:ext cx="1204911" cy="1177595"/>
          </a:xfrm>
          <a:prstGeom prst="rect">
            <a:avLst/>
          </a:prstGeom>
          <a:noFill/>
          <a:ln w="9525">
            <a:noFill/>
            <a:miter lim="800000"/>
            <a:headEnd/>
            <a:tailEnd/>
          </a:ln>
        </p:spPr>
      </p:pic>
      <p:sp>
        <p:nvSpPr>
          <p:cNvPr id="14" name="TextBox 13"/>
          <p:cNvSpPr txBox="1"/>
          <p:nvPr/>
        </p:nvSpPr>
        <p:spPr>
          <a:xfrm>
            <a:off x="3733800" y="5562600"/>
            <a:ext cx="1295400" cy="369332"/>
          </a:xfrm>
          <a:prstGeom prst="rect">
            <a:avLst/>
          </a:prstGeom>
          <a:noFill/>
        </p:spPr>
        <p:txBody>
          <a:bodyPr wrap="square" rtlCol="0">
            <a:spAutoFit/>
          </a:bodyPr>
          <a:lstStyle/>
          <a:p>
            <a:r>
              <a:rPr lang="en-US" b="1" dirty="0" smtClean="0"/>
              <a:t>Search icon</a:t>
            </a:r>
            <a:endParaRPr lang="en-US" b="1" dirty="0"/>
          </a:p>
        </p:txBody>
      </p:sp>
      <p:pic>
        <p:nvPicPr>
          <p:cNvPr id="2051" name="Picture 3"/>
          <p:cNvPicPr>
            <a:picLocks noChangeAspect="1" noChangeArrowheads="1"/>
          </p:cNvPicPr>
          <p:nvPr/>
        </p:nvPicPr>
        <p:blipFill>
          <a:blip r:embed="rId8" cstate="print"/>
          <a:srcRect/>
          <a:stretch>
            <a:fillRect/>
          </a:stretch>
        </p:blipFill>
        <p:spPr bwMode="auto">
          <a:xfrm>
            <a:off x="6553201" y="4114800"/>
            <a:ext cx="1242164" cy="1066800"/>
          </a:xfrm>
          <a:prstGeom prst="rect">
            <a:avLst/>
          </a:prstGeom>
          <a:noFill/>
          <a:ln w="9525">
            <a:noFill/>
            <a:miter lim="800000"/>
            <a:headEnd/>
            <a:tailEnd/>
          </a:ln>
        </p:spPr>
      </p:pic>
      <p:sp>
        <p:nvSpPr>
          <p:cNvPr id="16" name="TextBox 15"/>
          <p:cNvSpPr txBox="1"/>
          <p:nvPr/>
        </p:nvSpPr>
        <p:spPr>
          <a:xfrm>
            <a:off x="6553200" y="5562600"/>
            <a:ext cx="1295400" cy="381000"/>
          </a:xfrm>
          <a:prstGeom prst="rect">
            <a:avLst/>
          </a:prstGeom>
          <a:noFill/>
        </p:spPr>
        <p:txBody>
          <a:bodyPr wrap="square" rtlCol="0">
            <a:spAutoFit/>
          </a:bodyPr>
          <a:lstStyle/>
          <a:p>
            <a:r>
              <a:rPr lang="en-US" b="1" dirty="0" smtClean="0"/>
              <a:t>Home Icon</a:t>
            </a:r>
            <a:endParaRPr lang="en-US" b="1" dirty="0"/>
          </a:p>
        </p:txBody>
      </p:sp>
      <p:sp>
        <p:nvSpPr>
          <p:cNvPr id="17" name="Slide Number Placeholder 16"/>
          <p:cNvSpPr>
            <a:spLocks noGrp="1"/>
          </p:cNvSpPr>
          <p:nvPr>
            <p:ph type="sldNum" sz="quarter" idx="12"/>
          </p:nvPr>
        </p:nvSpPr>
        <p:spPr/>
        <p:txBody>
          <a:bodyPr>
            <a:normAutofit fontScale="85000" lnSpcReduction="20000"/>
          </a:bodyPr>
          <a:lstStyle/>
          <a:p>
            <a:fld id="{31DEC1E5-016D-4798-BABD-3E1ABC3E436D}"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Window Bars</a:t>
            </a:r>
            <a:endParaRPr lang="en-US" sz="4000" b="1" dirty="0"/>
          </a:p>
        </p:txBody>
      </p:sp>
      <p:sp>
        <p:nvSpPr>
          <p:cNvPr id="3" name="Content Placeholder 2"/>
          <p:cNvSpPr>
            <a:spLocks noGrp="1"/>
          </p:cNvSpPr>
          <p:nvPr>
            <p:ph sz="quarter" idx="1"/>
          </p:nvPr>
        </p:nvSpPr>
        <p:spPr/>
        <p:txBody>
          <a:bodyPr>
            <a:normAutofit/>
          </a:bodyPr>
          <a:lstStyle/>
          <a:p>
            <a:r>
              <a:rPr lang="en-US" b="1" i="1" dirty="0" smtClean="0"/>
              <a:t>Title Bar </a:t>
            </a:r>
            <a:r>
              <a:rPr lang="en-US" dirty="0" smtClean="0"/>
              <a:t>– States name of  program running</a:t>
            </a:r>
          </a:p>
          <a:p>
            <a:endParaRPr lang="en-US" dirty="0" smtClean="0"/>
          </a:p>
          <a:p>
            <a:r>
              <a:rPr lang="en-US" b="1" i="1" dirty="0" smtClean="0"/>
              <a:t>Menu Bar </a:t>
            </a:r>
            <a:r>
              <a:rPr lang="en-US" dirty="0" smtClean="0"/>
              <a:t>– Lists commands that can be selected</a:t>
            </a:r>
          </a:p>
          <a:p>
            <a:endParaRPr lang="en-US" dirty="0" smtClean="0"/>
          </a:p>
          <a:p>
            <a:r>
              <a:rPr lang="en-US" b="1" i="1" dirty="0" smtClean="0"/>
              <a:t>Tool Bar </a:t>
            </a:r>
            <a:r>
              <a:rPr lang="en-US" dirty="0" smtClean="0"/>
              <a:t>– Words or Icons that perform functions</a:t>
            </a:r>
          </a:p>
          <a:p>
            <a:endParaRPr lang="en-US" dirty="0" smtClean="0"/>
          </a:p>
          <a:p>
            <a:r>
              <a:rPr lang="en-US" b="1" i="1" dirty="0" smtClean="0"/>
              <a:t>Scroll Bar </a:t>
            </a:r>
            <a:r>
              <a:rPr lang="en-US" dirty="0" smtClean="0"/>
              <a:t>– Identifies position and allows up and down movement</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31DEC1E5-016D-4798-BABD-3E1ABC3E436D}"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Window Bars</a:t>
            </a:r>
            <a:endParaRPr lang="en-US" sz="4000" b="1" dirty="0"/>
          </a:p>
        </p:txBody>
      </p:sp>
      <p:sp>
        <p:nvSpPr>
          <p:cNvPr id="3" name="Content Placeholder 2"/>
          <p:cNvSpPr>
            <a:spLocks noGrp="1"/>
          </p:cNvSpPr>
          <p:nvPr>
            <p:ph sz="quarter" idx="1"/>
          </p:nvPr>
        </p:nvSpPr>
        <p:spPr/>
        <p:txBody>
          <a:bodyPr/>
          <a:lstStyle/>
          <a:p>
            <a:pPr>
              <a:buNone/>
            </a:pPr>
            <a:r>
              <a:rPr lang="en-US" dirty="0" smtClean="0"/>
              <a:t> </a:t>
            </a:r>
            <a:endParaRPr lang="en-US" dirty="0"/>
          </a:p>
        </p:txBody>
      </p:sp>
      <p:pic>
        <p:nvPicPr>
          <p:cNvPr id="3075" name="Picture 3"/>
          <p:cNvPicPr>
            <a:picLocks noChangeAspect="1" noChangeArrowheads="1"/>
          </p:cNvPicPr>
          <p:nvPr/>
        </p:nvPicPr>
        <p:blipFill>
          <a:blip r:embed="rId3" cstate="print"/>
          <a:srcRect/>
          <a:stretch>
            <a:fillRect/>
          </a:stretch>
        </p:blipFill>
        <p:spPr bwMode="auto">
          <a:xfrm>
            <a:off x="228601" y="1600200"/>
            <a:ext cx="8635091" cy="47244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normAutofit fontScale="85000" lnSpcReduction="20000"/>
          </a:bodyPr>
          <a:lstStyle/>
          <a:p>
            <a:fld id="{31DEC1E5-016D-4798-BABD-3E1ABC3E436D}"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Window Functions</a:t>
            </a:r>
            <a:endParaRPr lang="en-US" sz="4000" b="1" dirty="0"/>
          </a:p>
        </p:txBody>
      </p:sp>
      <p:sp>
        <p:nvSpPr>
          <p:cNvPr id="3" name="Content Placeholder 2"/>
          <p:cNvSpPr>
            <a:spLocks noGrp="1"/>
          </p:cNvSpPr>
          <p:nvPr>
            <p:ph sz="quarter" idx="1"/>
          </p:nvPr>
        </p:nvSpPr>
        <p:spPr/>
        <p:txBody>
          <a:bodyPr>
            <a:normAutofit lnSpcReduction="10000"/>
          </a:bodyPr>
          <a:lstStyle/>
          <a:p>
            <a:r>
              <a:rPr lang="en-US" b="1" i="1" dirty="0" smtClean="0"/>
              <a:t>Minimize</a:t>
            </a:r>
            <a:r>
              <a:rPr lang="en-US" dirty="0" smtClean="0"/>
              <a:t> – Hide from view without closing</a:t>
            </a:r>
          </a:p>
          <a:p>
            <a:endParaRPr lang="en-US" dirty="0" smtClean="0"/>
          </a:p>
          <a:p>
            <a:r>
              <a:rPr lang="en-US" b="1" i="1" dirty="0" smtClean="0"/>
              <a:t>Restore </a:t>
            </a:r>
            <a:r>
              <a:rPr lang="en-US" dirty="0" smtClean="0"/>
              <a:t>– Return to view or previous size</a:t>
            </a:r>
          </a:p>
          <a:p>
            <a:endParaRPr lang="en-US" dirty="0" smtClean="0"/>
          </a:p>
          <a:p>
            <a:r>
              <a:rPr lang="en-US" b="1" i="1" dirty="0" smtClean="0"/>
              <a:t>Resize</a:t>
            </a:r>
            <a:r>
              <a:rPr lang="en-US" dirty="0" smtClean="0"/>
              <a:t> – Change height or width of view</a:t>
            </a:r>
          </a:p>
          <a:p>
            <a:endParaRPr lang="en-US" dirty="0" smtClean="0"/>
          </a:p>
          <a:p>
            <a:r>
              <a:rPr lang="en-US" b="1" i="1" dirty="0" smtClean="0"/>
              <a:t>Move </a:t>
            </a:r>
            <a:r>
              <a:rPr lang="en-US" dirty="0" smtClean="0"/>
              <a:t>– Move Window</a:t>
            </a:r>
          </a:p>
          <a:p>
            <a:endParaRPr lang="en-US" dirty="0" smtClean="0"/>
          </a:p>
          <a:p>
            <a:r>
              <a:rPr lang="en-US" b="1" i="1" dirty="0" smtClean="0"/>
              <a:t>Close</a:t>
            </a:r>
            <a:r>
              <a:rPr lang="en-US" dirty="0" smtClean="0"/>
              <a:t> – Close Window</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31DEC1E5-016D-4798-BABD-3E1ABC3E436D}"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Window Functions</a:t>
            </a:r>
            <a:endParaRPr lang="en-US" sz="4000" dirty="0"/>
          </a:p>
        </p:txBody>
      </p:sp>
      <p:sp>
        <p:nvSpPr>
          <p:cNvPr id="3" name="Content Placeholder 2"/>
          <p:cNvSpPr>
            <a:spLocks noGrp="1"/>
          </p:cNvSpPr>
          <p:nvPr>
            <p:ph sz="quarter" idx="1"/>
          </p:nvPr>
        </p:nvSpPr>
        <p:spPr/>
        <p:txBody>
          <a:bodyPr/>
          <a:lstStyle/>
          <a:p>
            <a:pPr>
              <a:buNone/>
            </a:pPr>
            <a:r>
              <a:rPr lang="en-US" dirty="0" smtClean="0"/>
              <a:t> </a:t>
            </a:r>
            <a:endParaRPr lang="en-US" dirty="0"/>
          </a:p>
        </p:txBody>
      </p:sp>
      <p:pic>
        <p:nvPicPr>
          <p:cNvPr id="4098" name="Picture 2"/>
          <p:cNvPicPr>
            <a:picLocks noChangeAspect="1" noChangeArrowheads="1"/>
          </p:cNvPicPr>
          <p:nvPr/>
        </p:nvPicPr>
        <p:blipFill>
          <a:blip r:embed="rId3" cstate="print"/>
          <a:srcRect/>
          <a:stretch>
            <a:fillRect/>
          </a:stretch>
        </p:blipFill>
        <p:spPr bwMode="auto">
          <a:xfrm>
            <a:off x="838201" y="1524002"/>
            <a:ext cx="7716787" cy="501967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normAutofit fontScale="85000" lnSpcReduction="20000"/>
          </a:bodyPr>
          <a:lstStyle/>
          <a:p>
            <a:fld id="{31DEC1E5-016D-4798-BABD-3E1ABC3E436D}"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Learning Outcomes</a:t>
            </a:r>
            <a:endParaRPr lang="en-US" sz="4000" b="1" dirty="0"/>
          </a:p>
        </p:txBody>
      </p:sp>
      <p:sp>
        <p:nvSpPr>
          <p:cNvPr id="3" name="Content Placeholder 2"/>
          <p:cNvSpPr>
            <a:spLocks noGrp="1"/>
          </p:cNvSpPr>
          <p:nvPr>
            <p:ph sz="quarter" idx="1"/>
          </p:nvPr>
        </p:nvSpPr>
        <p:spPr>
          <a:xfrm>
            <a:off x="612648" y="1600200"/>
            <a:ext cx="8153400" cy="4953000"/>
          </a:xfrm>
        </p:spPr>
        <p:txBody>
          <a:bodyPr>
            <a:normAutofit fontScale="77500" lnSpcReduction="20000"/>
          </a:bodyPr>
          <a:lstStyle/>
          <a:p>
            <a:pPr>
              <a:buNone/>
            </a:pPr>
            <a:r>
              <a:rPr lang="en-US" b="1" i="1" dirty="0" smtClean="0"/>
              <a:t>Upon completion of this course the learner will be able to:</a:t>
            </a:r>
          </a:p>
          <a:p>
            <a:pPr>
              <a:buNone/>
            </a:pPr>
            <a:endParaRPr lang="en-US" b="1" i="1" dirty="0" smtClean="0"/>
          </a:p>
          <a:p>
            <a:pPr lvl="0"/>
            <a:r>
              <a:rPr lang="en-US" sz="3100" dirty="0" smtClean="0"/>
              <a:t>Identify different types of computers systems and how they operate</a:t>
            </a:r>
          </a:p>
          <a:p>
            <a:pPr lvl="0"/>
            <a:r>
              <a:rPr lang="en-US" sz="3100" dirty="0" smtClean="0"/>
              <a:t>Discuss the influence of ergonomics on computer usage</a:t>
            </a:r>
          </a:p>
          <a:p>
            <a:pPr lvl="0"/>
            <a:r>
              <a:rPr lang="en-US" sz="3100" dirty="0" smtClean="0"/>
              <a:t>Understand the importance of the username and password when logging on and off of a computer</a:t>
            </a:r>
          </a:p>
          <a:p>
            <a:pPr lvl="0"/>
            <a:r>
              <a:rPr lang="en-US" sz="3100" dirty="0" smtClean="0"/>
              <a:t>Identify common icons used to open software and applications</a:t>
            </a:r>
          </a:p>
          <a:p>
            <a:pPr lvl="0"/>
            <a:r>
              <a:rPr lang="en-US" sz="3100" dirty="0" smtClean="0"/>
              <a:t>Know how to use Windows bars and functions such as: minimize, restore, resize, move, and close</a:t>
            </a:r>
          </a:p>
          <a:p>
            <a:pPr lvl="0"/>
            <a:r>
              <a:rPr lang="en-US" sz="3100" dirty="0" smtClean="0"/>
              <a:t>Understand the concepts of web browsers and links to connect with web-based information  I</a:t>
            </a:r>
          </a:p>
          <a:p>
            <a:pPr lvl="0"/>
            <a:r>
              <a:rPr lang="en-US" sz="3100" dirty="0" smtClean="0"/>
              <a:t>Identify common documentation options and their use to enter, save, and edit information </a:t>
            </a:r>
          </a:p>
          <a:p>
            <a:pPr lvl="0"/>
            <a:endParaRPr lang="en-US" sz="3200" dirty="0" smtClean="0"/>
          </a:p>
          <a:p>
            <a:pPr lvl="0"/>
            <a:endParaRPr lang="en-US" sz="3200" dirty="0" smtClean="0"/>
          </a:p>
          <a:p>
            <a:pPr lvl="0"/>
            <a:endParaRPr lang="en-US" dirty="0" smtClean="0"/>
          </a:p>
          <a:p>
            <a:pPr lvl="0"/>
            <a:endParaRPr lang="en-US" dirty="0" smtClean="0"/>
          </a:p>
          <a:p>
            <a:pPr>
              <a:buNone/>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31DEC1E5-016D-4798-BABD-3E1ABC3E436D}"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Web Browser</a:t>
            </a:r>
            <a:endParaRPr lang="en-US" sz="4000" b="1" dirty="0"/>
          </a:p>
        </p:txBody>
      </p:sp>
      <p:sp>
        <p:nvSpPr>
          <p:cNvPr id="3" name="Content Placeholder 2"/>
          <p:cNvSpPr>
            <a:spLocks noGrp="1"/>
          </p:cNvSpPr>
          <p:nvPr>
            <p:ph sz="quarter" idx="1"/>
          </p:nvPr>
        </p:nvSpPr>
        <p:spPr/>
        <p:txBody>
          <a:bodyPr>
            <a:normAutofit lnSpcReduction="10000"/>
          </a:bodyPr>
          <a:lstStyle/>
          <a:p>
            <a:pPr>
              <a:buNone/>
            </a:pPr>
            <a:r>
              <a:rPr lang="en-US" dirty="0" smtClean="0"/>
              <a:t>A computer program that provides a way to interact with information on the internet is called a </a:t>
            </a:r>
            <a:r>
              <a:rPr lang="en-US" b="1" i="1" dirty="0" smtClean="0"/>
              <a:t>web browser</a:t>
            </a:r>
            <a:r>
              <a:rPr lang="en-US" dirty="0" smtClean="0"/>
              <a:t>.</a:t>
            </a:r>
          </a:p>
          <a:p>
            <a:pPr>
              <a:buNone/>
            </a:pPr>
            <a:endParaRPr lang="en-US" dirty="0" smtClean="0"/>
          </a:p>
          <a:p>
            <a:r>
              <a:rPr lang="en-US" b="1" i="1" dirty="0" smtClean="0"/>
              <a:t>URL Address </a:t>
            </a:r>
            <a:r>
              <a:rPr lang="en-US" dirty="0" smtClean="0"/>
              <a:t>– an electronic address that when typed into the browser identifies and locates internet resources</a:t>
            </a:r>
          </a:p>
          <a:p>
            <a:endParaRPr lang="en-US" dirty="0" smtClean="0"/>
          </a:p>
          <a:p>
            <a:r>
              <a:rPr lang="en-US" b="1" i="1" dirty="0" smtClean="0"/>
              <a:t>Refresh </a:t>
            </a:r>
            <a:r>
              <a:rPr lang="en-US" dirty="0" smtClean="0"/>
              <a:t>– updates the display by sending a new signal</a:t>
            </a:r>
          </a:p>
        </p:txBody>
      </p:sp>
      <p:sp>
        <p:nvSpPr>
          <p:cNvPr id="4" name="Slide Number Placeholder 3"/>
          <p:cNvSpPr>
            <a:spLocks noGrp="1"/>
          </p:cNvSpPr>
          <p:nvPr>
            <p:ph type="sldNum" sz="quarter" idx="12"/>
          </p:nvPr>
        </p:nvSpPr>
        <p:spPr/>
        <p:txBody>
          <a:bodyPr>
            <a:normAutofit fontScale="85000" lnSpcReduction="20000"/>
          </a:bodyPr>
          <a:lstStyle/>
          <a:p>
            <a:fld id="{31DEC1E5-016D-4798-BABD-3E1ABC3E436D}"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Web Browser</a:t>
            </a:r>
            <a:endParaRPr lang="en-US" sz="4000" b="1" dirty="0"/>
          </a:p>
        </p:txBody>
      </p:sp>
      <p:sp>
        <p:nvSpPr>
          <p:cNvPr id="3" name="Content Placeholder 2"/>
          <p:cNvSpPr>
            <a:spLocks noGrp="1"/>
          </p:cNvSpPr>
          <p:nvPr>
            <p:ph sz="quarter" idx="1"/>
          </p:nvPr>
        </p:nvSpPr>
        <p:spPr/>
        <p:txBody>
          <a:bodyPr/>
          <a:lstStyle/>
          <a:p>
            <a:pPr>
              <a:buNone/>
            </a:pPr>
            <a:r>
              <a:rPr lang="en-US" dirty="0" smtClean="0"/>
              <a:t> </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1828800" y="1981200"/>
            <a:ext cx="5439708" cy="2743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normAutofit fontScale="85000" lnSpcReduction="20000"/>
          </a:bodyPr>
          <a:lstStyle/>
          <a:p>
            <a:fld id="{31DEC1E5-016D-4798-BABD-3E1ABC3E436D}"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Links</a:t>
            </a:r>
            <a:endParaRPr lang="en-US" sz="4000" b="1" dirty="0"/>
          </a:p>
        </p:txBody>
      </p:sp>
      <p:sp>
        <p:nvSpPr>
          <p:cNvPr id="3" name="Content Placeholder 2"/>
          <p:cNvSpPr>
            <a:spLocks noGrp="1"/>
          </p:cNvSpPr>
          <p:nvPr>
            <p:ph sz="quarter" idx="1"/>
          </p:nvPr>
        </p:nvSpPr>
        <p:spPr/>
        <p:txBody>
          <a:bodyPr/>
          <a:lstStyle/>
          <a:p>
            <a:pPr>
              <a:buNone/>
            </a:pPr>
            <a:r>
              <a:rPr lang="en-US" dirty="0" smtClean="0"/>
              <a:t>Also called </a:t>
            </a:r>
            <a:r>
              <a:rPr lang="en-US" b="1" i="1" dirty="0" smtClean="0"/>
              <a:t>hyperlinks</a:t>
            </a:r>
            <a:r>
              <a:rPr lang="en-US" dirty="0" smtClean="0"/>
              <a:t>, links are words that are usually highlighted in </a:t>
            </a:r>
            <a:r>
              <a:rPr lang="en-US" dirty="0" smtClean="0">
                <a:solidFill>
                  <a:schemeClr val="tx2"/>
                </a:solidFill>
              </a:rPr>
              <a:t>blue</a:t>
            </a:r>
            <a:r>
              <a:rPr lang="en-US" dirty="0" smtClean="0"/>
              <a:t>. When selected links connect to web pages, websites, or text.</a:t>
            </a:r>
          </a:p>
          <a:p>
            <a:pPr>
              <a:buNone/>
            </a:pPr>
            <a:r>
              <a:rPr lang="en-US" dirty="0" smtClean="0"/>
              <a:t> </a:t>
            </a:r>
            <a:endParaRPr lang="en-US" dirty="0"/>
          </a:p>
        </p:txBody>
      </p:sp>
      <p:pic>
        <p:nvPicPr>
          <p:cNvPr id="6146" name="Picture 2"/>
          <p:cNvPicPr>
            <a:picLocks noChangeAspect="1" noChangeArrowheads="1"/>
          </p:cNvPicPr>
          <p:nvPr/>
        </p:nvPicPr>
        <p:blipFill>
          <a:blip r:embed="rId3" cstate="print"/>
          <a:srcRect/>
          <a:stretch>
            <a:fillRect/>
          </a:stretch>
        </p:blipFill>
        <p:spPr bwMode="auto">
          <a:xfrm>
            <a:off x="2209800" y="3429002"/>
            <a:ext cx="4495800" cy="2737489"/>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normAutofit fontScale="85000" lnSpcReduction="20000"/>
          </a:bodyPr>
          <a:lstStyle/>
          <a:p>
            <a:fld id="{31DEC1E5-016D-4798-BABD-3E1ABC3E436D}"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Knowledge Checkpoint</a:t>
            </a:r>
            <a:endParaRPr lang="en-US" sz="4000" dirty="0"/>
          </a:p>
        </p:txBody>
      </p:sp>
      <p:sp>
        <p:nvSpPr>
          <p:cNvPr id="3" name="Content Placeholder 2"/>
          <p:cNvSpPr>
            <a:spLocks noGrp="1"/>
          </p:cNvSpPr>
          <p:nvPr>
            <p:ph sz="quarter" idx="1"/>
          </p:nvPr>
        </p:nvSpPr>
        <p:spPr>
          <a:xfrm>
            <a:off x="457200" y="1219200"/>
            <a:ext cx="8229600" cy="5105400"/>
          </a:xfrm>
        </p:spPr>
        <p:txBody>
          <a:bodyPr>
            <a:normAutofit fontScale="25000" lnSpcReduction="20000"/>
          </a:bodyPr>
          <a:lstStyle/>
          <a:p>
            <a:pPr lvl="0">
              <a:buNone/>
            </a:pPr>
            <a:endParaRPr lang="en-US" sz="600" dirty="0" smtClean="0"/>
          </a:p>
          <a:p>
            <a:pPr lvl="0">
              <a:buNone/>
            </a:pPr>
            <a:endParaRPr lang="en-US" sz="8300" dirty="0" smtClean="0"/>
          </a:p>
          <a:p>
            <a:pPr lvl="0"/>
            <a:r>
              <a:rPr lang="en-US" sz="9600" dirty="0" smtClean="0"/>
              <a:t>True or False: Some computers require a </a:t>
            </a:r>
            <a:r>
              <a:rPr lang="en-US" sz="9600" i="1" dirty="0" smtClean="0"/>
              <a:t>username</a:t>
            </a:r>
            <a:r>
              <a:rPr lang="en-US" sz="9600" dirty="0" smtClean="0"/>
              <a:t> and </a:t>
            </a:r>
            <a:r>
              <a:rPr lang="en-US" sz="9600" i="1" dirty="0" smtClean="0"/>
              <a:t>password</a:t>
            </a:r>
            <a:r>
              <a:rPr lang="en-US" sz="9600" dirty="0" smtClean="0"/>
              <a:t> to identify the person who is using it.</a:t>
            </a:r>
          </a:p>
          <a:p>
            <a:pPr lvl="0">
              <a:buNone/>
            </a:pPr>
            <a:endParaRPr lang="en-US" sz="9600" dirty="0" smtClean="0"/>
          </a:p>
          <a:p>
            <a:pPr lvl="0"/>
            <a:r>
              <a:rPr lang="en-US" sz="9600" dirty="0" smtClean="0"/>
              <a:t>What are some common </a:t>
            </a:r>
            <a:r>
              <a:rPr lang="en-US" sz="9600" i="1" dirty="0" smtClean="0"/>
              <a:t>icons</a:t>
            </a:r>
            <a:r>
              <a:rPr lang="en-US" sz="9600" dirty="0" smtClean="0"/>
              <a:t> or pictures that computers use to identify locations?</a:t>
            </a:r>
          </a:p>
          <a:p>
            <a:pPr lvl="0">
              <a:buNone/>
            </a:pPr>
            <a:endParaRPr lang="en-US" sz="9600" dirty="0" smtClean="0"/>
          </a:p>
          <a:p>
            <a:pPr lvl="0"/>
            <a:r>
              <a:rPr lang="en-US" sz="9600" dirty="0" smtClean="0"/>
              <a:t>What </a:t>
            </a:r>
            <a:r>
              <a:rPr lang="en-US" sz="9600" i="1" dirty="0" smtClean="0"/>
              <a:t>Windows bar </a:t>
            </a:r>
            <a:r>
              <a:rPr lang="en-US" sz="9600" dirty="0" smtClean="0"/>
              <a:t>identifies position and allows up and down movement?</a:t>
            </a:r>
          </a:p>
          <a:p>
            <a:pPr lvl="0"/>
            <a:endParaRPr lang="en-US" sz="9600" dirty="0" smtClean="0"/>
          </a:p>
          <a:p>
            <a:pPr lvl="0"/>
            <a:r>
              <a:rPr lang="en-US" sz="9600" dirty="0" smtClean="0"/>
              <a:t>What </a:t>
            </a:r>
            <a:r>
              <a:rPr lang="en-US" sz="9600" i="1" dirty="0" smtClean="0"/>
              <a:t>Windows function </a:t>
            </a:r>
            <a:r>
              <a:rPr lang="en-US" sz="9600" dirty="0" smtClean="0"/>
              <a:t>allows the user to hide the view from the screen without closing?</a:t>
            </a:r>
          </a:p>
          <a:p>
            <a:pPr lvl="0"/>
            <a:endParaRPr lang="en-US" sz="9600" dirty="0" smtClean="0"/>
          </a:p>
          <a:p>
            <a:pPr lvl="0"/>
            <a:r>
              <a:rPr lang="en-US" sz="9600" dirty="0" smtClean="0"/>
              <a:t>What is the computer program that provides a way to interact with information on the internet by typing in a </a:t>
            </a:r>
            <a:r>
              <a:rPr lang="en-US" sz="9600" i="1" dirty="0" smtClean="0"/>
              <a:t>URL address </a:t>
            </a:r>
            <a:r>
              <a:rPr lang="en-US" sz="9600" dirty="0" smtClean="0"/>
              <a:t>called? </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31DEC1E5-016D-4798-BABD-3E1ABC3E436D}"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Documentation Terminology</a:t>
            </a:r>
            <a:endParaRPr lang="en-US" sz="4000" b="1" dirty="0"/>
          </a:p>
        </p:txBody>
      </p:sp>
      <p:sp>
        <p:nvSpPr>
          <p:cNvPr id="3" name="Content Placeholder 2"/>
          <p:cNvSpPr>
            <a:spLocks noGrp="1"/>
          </p:cNvSpPr>
          <p:nvPr>
            <p:ph sz="quarter" idx="1"/>
          </p:nvPr>
        </p:nvSpPr>
        <p:spPr/>
        <p:txBody>
          <a:bodyPr/>
          <a:lstStyle/>
          <a:p>
            <a:r>
              <a:rPr lang="en-US" b="1" i="1" dirty="0" smtClean="0"/>
              <a:t>Text Boxes </a:t>
            </a:r>
            <a:r>
              <a:rPr lang="en-US" dirty="0" smtClean="0"/>
              <a:t>&amp; </a:t>
            </a:r>
            <a:r>
              <a:rPr lang="en-US" b="1" i="1" dirty="0" smtClean="0"/>
              <a:t>Text Fields </a:t>
            </a:r>
            <a:r>
              <a:rPr lang="en-US" dirty="0" smtClean="0"/>
              <a:t>are used to enter typed information into a document.</a:t>
            </a:r>
          </a:p>
          <a:p>
            <a:endParaRPr lang="en-US" dirty="0" smtClean="0"/>
          </a:p>
          <a:p>
            <a:endParaRPr lang="en-US" dirty="0" smtClean="0"/>
          </a:p>
          <a:p>
            <a:endParaRPr lang="en-US" dirty="0" smtClean="0"/>
          </a:p>
          <a:p>
            <a:endParaRPr lang="en-US" dirty="0" smtClean="0"/>
          </a:p>
          <a:p>
            <a:r>
              <a:rPr lang="en-US" dirty="0" smtClean="0"/>
              <a:t>The area in a text box/field is limited to a specific number of characters.</a:t>
            </a:r>
          </a:p>
        </p:txBody>
      </p:sp>
      <p:pic>
        <p:nvPicPr>
          <p:cNvPr id="7170" name="Picture 2"/>
          <p:cNvPicPr>
            <a:picLocks noChangeAspect="1" noChangeArrowheads="1"/>
          </p:cNvPicPr>
          <p:nvPr/>
        </p:nvPicPr>
        <p:blipFill>
          <a:blip r:embed="rId3" cstate="print"/>
          <a:srcRect/>
          <a:stretch>
            <a:fillRect/>
          </a:stretch>
        </p:blipFill>
        <p:spPr bwMode="auto">
          <a:xfrm>
            <a:off x="2667000" y="2514600"/>
            <a:ext cx="3938136" cy="22098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normAutofit fontScale="85000" lnSpcReduction="20000"/>
          </a:bodyPr>
          <a:lstStyle/>
          <a:p>
            <a:fld id="{31DEC1E5-016D-4798-BABD-3E1ABC3E436D}"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Documentation Terminology</a:t>
            </a:r>
            <a:endParaRPr lang="en-US" sz="4000" b="1" dirty="0"/>
          </a:p>
        </p:txBody>
      </p:sp>
      <p:sp>
        <p:nvSpPr>
          <p:cNvPr id="3" name="Content Placeholder 2"/>
          <p:cNvSpPr>
            <a:spLocks noGrp="1"/>
          </p:cNvSpPr>
          <p:nvPr>
            <p:ph sz="quarter" idx="1"/>
          </p:nvPr>
        </p:nvSpPr>
        <p:spPr/>
        <p:txBody>
          <a:bodyPr/>
          <a:lstStyle/>
          <a:p>
            <a:r>
              <a:rPr lang="en-US" b="1" i="1" dirty="0" smtClean="0"/>
              <a:t>Drop Down Menu &amp; List Box </a:t>
            </a:r>
            <a:r>
              <a:rPr lang="en-US" dirty="0" smtClean="0"/>
              <a:t>– List of choices that can be activated when selected.</a:t>
            </a:r>
          </a:p>
          <a:p>
            <a:endParaRPr lang="en-US" dirty="0" smtClean="0"/>
          </a:p>
          <a:p>
            <a:endParaRPr lang="en-US" dirty="0" smtClean="0"/>
          </a:p>
          <a:p>
            <a:endParaRPr lang="en-US" dirty="0"/>
          </a:p>
        </p:txBody>
      </p:sp>
      <p:pic>
        <p:nvPicPr>
          <p:cNvPr id="8195" name="Picture 3"/>
          <p:cNvPicPr>
            <a:picLocks noChangeAspect="1" noChangeArrowheads="1"/>
          </p:cNvPicPr>
          <p:nvPr/>
        </p:nvPicPr>
        <p:blipFill>
          <a:blip r:embed="rId3" cstate="print"/>
          <a:srcRect/>
          <a:stretch>
            <a:fillRect/>
          </a:stretch>
        </p:blipFill>
        <p:spPr bwMode="auto">
          <a:xfrm>
            <a:off x="2286000" y="2971800"/>
            <a:ext cx="4894384" cy="2631774"/>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normAutofit fontScale="85000" lnSpcReduction="20000"/>
          </a:bodyPr>
          <a:lstStyle/>
          <a:p>
            <a:fld id="{31DEC1E5-016D-4798-BABD-3E1ABC3E436D}"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Documentation Terminology</a:t>
            </a:r>
            <a:endParaRPr lang="en-US" sz="4000" dirty="0"/>
          </a:p>
        </p:txBody>
      </p:sp>
      <p:sp>
        <p:nvSpPr>
          <p:cNvPr id="3" name="Content Placeholder 2"/>
          <p:cNvSpPr>
            <a:spLocks noGrp="1"/>
          </p:cNvSpPr>
          <p:nvPr>
            <p:ph sz="quarter" idx="1"/>
          </p:nvPr>
        </p:nvSpPr>
        <p:spPr/>
        <p:txBody>
          <a:bodyPr/>
          <a:lstStyle/>
          <a:p>
            <a:pPr>
              <a:buNone/>
            </a:pPr>
            <a:r>
              <a:rPr lang="en-US" dirty="0" smtClean="0"/>
              <a:t>Documentation can be made by selecting a </a:t>
            </a:r>
            <a:r>
              <a:rPr lang="en-US" b="1" i="1" dirty="0" smtClean="0"/>
              <a:t>radio button </a:t>
            </a:r>
            <a:r>
              <a:rPr lang="en-US" dirty="0" smtClean="0"/>
              <a:t>(circle) or </a:t>
            </a:r>
            <a:r>
              <a:rPr lang="en-US" b="1" i="1" dirty="0" smtClean="0"/>
              <a:t>check box </a:t>
            </a:r>
            <a:r>
              <a:rPr lang="en-US" dirty="0" smtClean="0"/>
              <a:t>(square) that is associated with a list of choices. </a:t>
            </a:r>
            <a:endParaRPr lang="en-US" dirty="0"/>
          </a:p>
        </p:txBody>
      </p:sp>
      <p:pic>
        <p:nvPicPr>
          <p:cNvPr id="9218" name="Picture 2"/>
          <p:cNvPicPr>
            <a:picLocks noChangeAspect="1" noChangeArrowheads="1"/>
          </p:cNvPicPr>
          <p:nvPr/>
        </p:nvPicPr>
        <p:blipFill>
          <a:blip r:embed="rId3" cstate="print"/>
          <a:srcRect/>
          <a:stretch>
            <a:fillRect/>
          </a:stretch>
        </p:blipFill>
        <p:spPr bwMode="auto">
          <a:xfrm>
            <a:off x="4267200" y="3505200"/>
            <a:ext cx="4259580" cy="1981200"/>
          </a:xfrm>
          <a:prstGeom prst="rect">
            <a:avLst/>
          </a:prstGeom>
          <a:noFill/>
          <a:ln w="9525">
            <a:noFill/>
            <a:miter lim="800000"/>
            <a:headEnd/>
            <a:tailEnd/>
          </a:ln>
        </p:spPr>
      </p:pic>
      <p:pic>
        <p:nvPicPr>
          <p:cNvPr id="9219" name="Picture 3"/>
          <p:cNvPicPr>
            <a:picLocks noChangeAspect="1" noChangeArrowheads="1"/>
          </p:cNvPicPr>
          <p:nvPr/>
        </p:nvPicPr>
        <p:blipFill>
          <a:blip r:embed="rId4" cstate="print"/>
          <a:srcRect/>
          <a:stretch>
            <a:fillRect/>
          </a:stretch>
        </p:blipFill>
        <p:spPr bwMode="auto">
          <a:xfrm>
            <a:off x="685800" y="3527618"/>
            <a:ext cx="2727228" cy="1958782"/>
          </a:xfrm>
          <a:prstGeom prst="rect">
            <a:avLst/>
          </a:prstGeom>
          <a:noFill/>
          <a:ln w="9525">
            <a:noFill/>
            <a:miter lim="800000"/>
            <a:headEnd/>
            <a:tailEnd/>
          </a:ln>
        </p:spPr>
      </p:pic>
      <p:sp>
        <p:nvSpPr>
          <p:cNvPr id="6" name="TextBox 5"/>
          <p:cNvSpPr txBox="1"/>
          <p:nvPr/>
        </p:nvSpPr>
        <p:spPr>
          <a:xfrm>
            <a:off x="1295400" y="5562600"/>
            <a:ext cx="1524000" cy="381000"/>
          </a:xfrm>
          <a:prstGeom prst="rect">
            <a:avLst/>
          </a:prstGeom>
          <a:noFill/>
        </p:spPr>
        <p:txBody>
          <a:bodyPr wrap="square" rtlCol="0">
            <a:spAutoFit/>
          </a:bodyPr>
          <a:lstStyle/>
          <a:p>
            <a:r>
              <a:rPr lang="en-US" b="1" dirty="0" smtClean="0"/>
              <a:t>Radio Button</a:t>
            </a:r>
            <a:endParaRPr lang="en-US" b="1" dirty="0"/>
          </a:p>
        </p:txBody>
      </p:sp>
      <p:sp>
        <p:nvSpPr>
          <p:cNvPr id="7" name="TextBox 6"/>
          <p:cNvSpPr txBox="1"/>
          <p:nvPr/>
        </p:nvSpPr>
        <p:spPr>
          <a:xfrm>
            <a:off x="5562600" y="5638800"/>
            <a:ext cx="1219200" cy="369332"/>
          </a:xfrm>
          <a:prstGeom prst="rect">
            <a:avLst/>
          </a:prstGeom>
          <a:noFill/>
        </p:spPr>
        <p:txBody>
          <a:bodyPr wrap="square" rtlCol="0">
            <a:spAutoFit/>
          </a:bodyPr>
          <a:lstStyle/>
          <a:p>
            <a:r>
              <a:rPr lang="en-US" b="1" dirty="0" smtClean="0"/>
              <a:t>Check Box</a:t>
            </a:r>
            <a:endParaRPr lang="en-US" b="1" dirty="0"/>
          </a:p>
        </p:txBody>
      </p:sp>
      <p:sp>
        <p:nvSpPr>
          <p:cNvPr id="8" name="Slide Number Placeholder 7"/>
          <p:cNvSpPr>
            <a:spLocks noGrp="1"/>
          </p:cNvSpPr>
          <p:nvPr>
            <p:ph type="sldNum" sz="quarter" idx="12"/>
          </p:nvPr>
        </p:nvSpPr>
        <p:spPr/>
        <p:txBody>
          <a:bodyPr>
            <a:normAutofit fontScale="85000" lnSpcReduction="20000"/>
          </a:bodyPr>
          <a:lstStyle/>
          <a:p>
            <a:fld id="{31DEC1E5-016D-4798-BABD-3E1ABC3E436D}"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Documentation Entry</a:t>
            </a:r>
            <a:endParaRPr lang="en-US" sz="4000" b="1" dirty="0"/>
          </a:p>
        </p:txBody>
      </p:sp>
      <p:sp>
        <p:nvSpPr>
          <p:cNvPr id="3" name="Content Placeholder 2"/>
          <p:cNvSpPr>
            <a:spLocks noGrp="1"/>
          </p:cNvSpPr>
          <p:nvPr>
            <p:ph sz="quarter" idx="1"/>
          </p:nvPr>
        </p:nvSpPr>
        <p:spPr>
          <a:xfrm>
            <a:off x="457200" y="1447802"/>
            <a:ext cx="8305800" cy="4525963"/>
          </a:xfrm>
        </p:spPr>
        <p:txBody>
          <a:bodyPr>
            <a:noAutofit/>
          </a:bodyPr>
          <a:lstStyle/>
          <a:p>
            <a:pPr>
              <a:buNone/>
            </a:pPr>
            <a:r>
              <a:rPr lang="en-US" sz="2800" dirty="0" smtClean="0"/>
              <a:t>Some documentation entries require the use of </a:t>
            </a:r>
            <a:r>
              <a:rPr lang="en-US" sz="2800" b="1" i="1" dirty="0" smtClean="0"/>
              <a:t>Mouse &amp; Keyboard Skills </a:t>
            </a:r>
            <a:r>
              <a:rPr lang="en-US" sz="2800" dirty="0" smtClean="0"/>
              <a:t>(instead of </a:t>
            </a:r>
            <a:r>
              <a:rPr lang="en-US" sz="2800" b="1" i="1" dirty="0" smtClean="0"/>
              <a:t>touch-screen</a:t>
            </a:r>
            <a:r>
              <a:rPr lang="en-US" sz="2800" dirty="0" smtClean="0"/>
              <a:t> contact)</a:t>
            </a:r>
            <a:endParaRPr lang="en-US" sz="2800" b="1" i="1" dirty="0" smtClean="0"/>
          </a:p>
          <a:p>
            <a:pPr>
              <a:buNone/>
            </a:pPr>
            <a:endParaRPr lang="en-US" sz="1000" dirty="0" smtClean="0"/>
          </a:p>
          <a:p>
            <a:r>
              <a:rPr lang="en-US" sz="2800" dirty="0" smtClean="0"/>
              <a:t>Moving the mouse moves a pointer or a </a:t>
            </a:r>
            <a:r>
              <a:rPr lang="en-US" sz="2800" b="1" i="1" dirty="0" smtClean="0"/>
              <a:t>cursor </a:t>
            </a:r>
            <a:r>
              <a:rPr lang="en-US" sz="2800" dirty="0" smtClean="0"/>
              <a:t>across the computer screen</a:t>
            </a:r>
            <a:endParaRPr lang="en-US" sz="1000" dirty="0" smtClean="0"/>
          </a:p>
          <a:p>
            <a:r>
              <a:rPr lang="en-US" sz="2800" dirty="0" smtClean="0"/>
              <a:t>The wheel in the center of the mouse allows the user to scroll up and down </a:t>
            </a:r>
            <a:endParaRPr lang="en-US" sz="1000" dirty="0" smtClean="0"/>
          </a:p>
          <a:p>
            <a:r>
              <a:rPr lang="en-US" sz="2200" dirty="0" smtClean="0"/>
              <a:t> </a:t>
            </a:r>
            <a:r>
              <a:rPr lang="en-US" sz="2800" dirty="0" smtClean="0"/>
              <a:t>Clicking the left side of the mouse lets the user make a selection</a:t>
            </a:r>
            <a:endParaRPr lang="en-US" sz="1000" dirty="0" smtClean="0"/>
          </a:p>
          <a:p>
            <a:r>
              <a:rPr lang="en-US" sz="2800" dirty="0" smtClean="0"/>
              <a:t>Clicking the right side of the mouse activates a dropdown list for additional choices</a:t>
            </a:r>
          </a:p>
        </p:txBody>
      </p:sp>
      <p:sp>
        <p:nvSpPr>
          <p:cNvPr id="4" name="Slide Number Placeholder 3"/>
          <p:cNvSpPr>
            <a:spLocks noGrp="1"/>
          </p:cNvSpPr>
          <p:nvPr>
            <p:ph type="sldNum" sz="quarter" idx="12"/>
          </p:nvPr>
        </p:nvSpPr>
        <p:spPr/>
        <p:txBody>
          <a:bodyPr>
            <a:normAutofit fontScale="85000" lnSpcReduction="20000"/>
          </a:bodyPr>
          <a:lstStyle/>
          <a:p>
            <a:fld id="{31DEC1E5-016D-4798-BABD-3E1ABC3E436D}" type="slidenum">
              <a:rPr lang="en-US" smtClean="0"/>
              <a:pPr/>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Documentation Entry</a:t>
            </a:r>
            <a:endParaRPr lang="en-US" sz="4000" b="1" dirty="0"/>
          </a:p>
        </p:txBody>
      </p:sp>
      <p:sp>
        <p:nvSpPr>
          <p:cNvPr id="3" name="Content Placeholder 2"/>
          <p:cNvSpPr>
            <a:spLocks noGrp="1"/>
          </p:cNvSpPr>
          <p:nvPr>
            <p:ph sz="quarter" idx="1"/>
          </p:nvPr>
        </p:nvSpPr>
        <p:spPr>
          <a:xfrm>
            <a:off x="1371600" y="1828800"/>
            <a:ext cx="6858000" cy="4724400"/>
          </a:xfrm>
        </p:spPr>
        <p:txBody>
          <a:bodyPr>
            <a:normAutofit/>
          </a:bodyPr>
          <a:lstStyle/>
          <a:p>
            <a:pPr>
              <a:buNone/>
            </a:pPr>
            <a:r>
              <a:rPr lang="en-US" b="1" i="1" dirty="0" smtClean="0"/>
              <a:t>Predefined Documentation </a:t>
            </a:r>
            <a:r>
              <a:rPr lang="en-US" dirty="0" smtClean="0"/>
              <a:t>Entries </a:t>
            </a:r>
          </a:p>
          <a:p>
            <a:r>
              <a:rPr lang="en-US" dirty="0" smtClean="0"/>
              <a:t>Choosing from a limited, defined list</a:t>
            </a:r>
          </a:p>
          <a:p>
            <a:pPr lvl="1"/>
            <a:r>
              <a:rPr lang="en-US" dirty="0" smtClean="0"/>
              <a:t>Dropdown Menus</a:t>
            </a:r>
          </a:p>
          <a:p>
            <a:pPr lvl="1"/>
            <a:r>
              <a:rPr lang="en-US" dirty="0" smtClean="0"/>
              <a:t>Check Boxes</a:t>
            </a:r>
          </a:p>
          <a:p>
            <a:pPr lvl="1"/>
            <a:r>
              <a:rPr lang="en-US" dirty="0" smtClean="0"/>
              <a:t>Radio Buttons</a:t>
            </a:r>
          </a:p>
          <a:p>
            <a:pPr>
              <a:buNone/>
            </a:pPr>
            <a:r>
              <a:rPr lang="en-US" b="1" i="1" dirty="0" smtClean="0"/>
              <a:t>Narrative Text </a:t>
            </a:r>
          </a:p>
          <a:p>
            <a:r>
              <a:rPr lang="en-US" dirty="0" smtClean="0"/>
              <a:t>Typing into a text box or text field</a:t>
            </a:r>
          </a:p>
          <a:p>
            <a:r>
              <a:rPr lang="en-US" dirty="0" smtClean="0"/>
              <a:t>Also called </a:t>
            </a:r>
            <a:r>
              <a:rPr lang="en-US" b="1" i="1" dirty="0" smtClean="0"/>
              <a:t>free text</a:t>
            </a:r>
          </a:p>
        </p:txBody>
      </p:sp>
      <p:sp>
        <p:nvSpPr>
          <p:cNvPr id="4" name="Slide Number Placeholder 3"/>
          <p:cNvSpPr>
            <a:spLocks noGrp="1"/>
          </p:cNvSpPr>
          <p:nvPr>
            <p:ph type="sldNum" sz="quarter" idx="12"/>
          </p:nvPr>
        </p:nvSpPr>
        <p:spPr/>
        <p:txBody>
          <a:bodyPr>
            <a:normAutofit fontScale="85000" lnSpcReduction="20000"/>
          </a:bodyPr>
          <a:lstStyle/>
          <a:p>
            <a:fld id="{31DEC1E5-016D-4798-BABD-3E1ABC3E436D}"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Completing Documentation</a:t>
            </a:r>
            <a:endParaRPr lang="en-US" sz="4000" b="1" dirty="0"/>
          </a:p>
        </p:txBody>
      </p:sp>
      <p:sp>
        <p:nvSpPr>
          <p:cNvPr id="3" name="Content Placeholder 2"/>
          <p:cNvSpPr>
            <a:spLocks noGrp="1"/>
          </p:cNvSpPr>
          <p:nvPr>
            <p:ph sz="quarter" idx="1"/>
          </p:nvPr>
        </p:nvSpPr>
        <p:spPr>
          <a:xfrm>
            <a:off x="609600" y="1752600"/>
            <a:ext cx="8153400" cy="4495800"/>
          </a:xfrm>
        </p:spPr>
        <p:txBody>
          <a:bodyPr>
            <a:normAutofit fontScale="85000" lnSpcReduction="20000"/>
          </a:bodyPr>
          <a:lstStyle/>
          <a:p>
            <a:pPr>
              <a:buNone/>
            </a:pPr>
            <a:r>
              <a:rPr lang="en-US" sz="3300" dirty="0" smtClean="0"/>
              <a:t>Documentation entries must be saved once completed. There are many different icons associated with saving information.</a:t>
            </a:r>
          </a:p>
          <a:p>
            <a:pPr>
              <a:buNone/>
            </a:pPr>
            <a:endParaRPr lang="en-US" sz="3300" dirty="0" smtClean="0"/>
          </a:p>
          <a:p>
            <a:pPr>
              <a:buNone/>
            </a:pPr>
            <a:endParaRPr lang="en-US" sz="3300" dirty="0" smtClean="0"/>
          </a:p>
          <a:p>
            <a:pPr>
              <a:buNone/>
            </a:pPr>
            <a:endParaRPr lang="en-US" sz="3300" dirty="0" smtClean="0"/>
          </a:p>
          <a:p>
            <a:pPr>
              <a:buNone/>
            </a:pPr>
            <a:endParaRPr lang="en-US" sz="3300" dirty="0" smtClean="0"/>
          </a:p>
          <a:p>
            <a:endParaRPr lang="en-US" sz="3300" dirty="0" smtClean="0"/>
          </a:p>
          <a:p>
            <a:r>
              <a:rPr lang="en-US" sz="3300" dirty="0" smtClean="0"/>
              <a:t>Saving the documentation entry records the name of the individual that is associated with the log-in user name.</a:t>
            </a:r>
          </a:p>
          <a:p>
            <a:pPr>
              <a:buNone/>
            </a:pPr>
            <a:endParaRPr lang="en-US" dirty="0" smtClean="0"/>
          </a:p>
          <a:p>
            <a:pPr>
              <a:buNone/>
            </a:pPr>
            <a:endParaRPr lang="en-US" dirty="0"/>
          </a:p>
        </p:txBody>
      </p:sp>
      <p:pic>
        <p:nvPicPr>
          <p:cNvPr id="10243" name="Picture 3"/>
          <p:cNvPicPr>
            <a:picLocks noChangeAspect="1" noChangeArrowheads="1"/>
          </p:cNvPicPr>
          <p:nvPr/>
        </p:nvPicPr>
        <p:blipFill>
          <a:blip r:embed="rId3" cstate="print"/>
          <a:srcRect/>
          <a:stretch>
            <a:fillRect/>
          </a:stretch>
        </p:blipFill>
        <p:spPr bwMode="auto">
          <a:xfrm>
            <a:off x="1371600" y="2971800"/>
            <a:ext cx="1371600" cy="1424866"/>
          </a:xfrm>
          <a:prstGeom prst="rect">
            <a:avLst/>
          </a:prstGeom>
          <a:noFill/>
          <a:ln w="9525">
            <a:noFill/>
            <a:miter lim="800000"/>
            <a:headEnd/>
            <a:tailEnd/>
          </a:ln>
        </p:spPr>
      </p:pic>
      <p:pic>
        <p:nvPicPr>
          <p:cNvPr id="10244" name="Picture 4"/>
          <p:cNvPicPr>
            <a:picLocks noChangeAspect="1" noChangeArrowheads="1"/>
          </p:cNvPicPr>
          <p:nvPr/>
        </p:nvPicPr>
        <p:blipFill>
          <a:blip r:embed="rId4" cstate="print"/>
          <a:srcRect/>
          <a:stretch>
            <a:fillRect/>
          </a:stretch>
        </p:blipFill>
        <p:spPr bwMode="auto">
          <a:xfrm>
            <a:off x="3200400" y="3276602"/>
            <a:ext cx="1981200" cy="616373"/>
          </a:xfrm>
          <a:prstGeom prst="rect">
            <a:avLst/>
          </a:prstGeom>
          <a:noFill/>
          <a:ln w="9525">
            <a:noFill/>
            <a:miter lim="800000"/>
            <a:headEnd/>
            <a:tailEnd/>
          </a:ln>
        </p:spPr>
      </p:pic>
      <p:pic>
        <p:nvPicPr>
          <p:cNvPr id="10245" name="Picture 5"/>
          <p:cNvPicPr>
            <a:picLocks noChangeAspect="1" noChangeArrowheads="1"/>
          </p:cNvPicPr>
          <p:nvPr/>
        </p:nvPicPr>
        <p:blipFill>
          <a:blip r:embed="rId5" cstate="print"/>
          <a:srcRect/>
          <a:stretch>
            <a:fillRect/>
          </a:stretch>
        </p:blipFill>
        <p:spPr bwMode="auto">
          <a:xfrm>
            <a:off x="5943600" y="2895602"/>
            <a:ext cx="1524000" cy="1510453"/>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normAutofit fontScale="85000" lnSpcReduction="20000"/>
          </a:bodyPr>
          <a:lstStyle/>
          <a:p>
            <a:fld id="{31DEC1E5-016D-4798-BABD-3E1ABC3E436D}"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Computer Hardware</a:t>
            </a:r>
            <a:endParaRPr lang="en-US" sz="4000" b="1" dirty="0"/>
          </a:p>
        </p:txBody>
      </p:sp>
      <p:sp>
        <p:nvSpPr>
          <p:cNvPr id="3" name="Content Placeholder 2"/>
          <p:cNvSpPr>
            <a:spLocks noGrp="1"/>
          </p:cNvSpPr>
          <p:nvPr>
            <p:ph sz="quarter" idx="1"/>
          </p:nvPr>
        </p:nvSpPr>
        <p:spPr>
          <a:xfrm>
            <a:off x="609600" y="1828800"/>
            <a:ext cx="8153400" cy="4495800"/>
          </a:xfrm>
        </p:spPr>
        <p:txBody>
          <a:bodyPr>
            <a:normAutofit/>
          </a:bodyPr>
          <a:lstStyle/>
          <a:p>
            <a:pPr>
              <a:buNone/>
            </a:pPr>
            <a:r>
              <a:rPr lang="en-US" dirty="0" smtClean="0"/>
              <a:t>The collection of physical parts of a computer system is referred to as </a:t>
            </a:r>
            <a:r>
              <a:rPr lang="en-US" b="1" i="1" dirty="0" smtClean="0"/>
              <a:t>hardware</a:t>
            </a:r>
            <a:r>
              <a:rPr lang="en-US" dirty="0" smtClean="0"/>
              <a:t>.</a:t>
            </a:r>
          </a:p>
          <a:p>
            <a:pPr>
              <a:buNone/>
            </a:pPr>
            <a:r>
              <a:rPr lang="en-US" dirty="0" smtClean="0"/>
              <a:t>Examples of hardware include:</a:t>
            </a:r>
          </a:p>
          <a:p>
            <a:r>
              <a:rPr lang="en-US" dirty="0" smtClean="0"/>
              <a:t>Computers</a:t>
            </a:r>
          </a:p>
          <a:p>
            <a:r>
              <a:rPr lang="en-US" dirty="0" smtClean="0"/>
              <a:t>Computer Parts</a:t>
            </a:r>
          </a:p>
          <a:p>
            <a:r>
              <a:rPr lang="en-US" dirty="0" smtClean="0"/>
              <a:t>Computer Accessories</a:t>
            </a:r>
          </a:p>
          <a:p>
            <a:pPr>
              <a:buNone/>
            </a:pPr>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normAutofit fontScale="85000" lnSpcReduction="20000"/>
          </a:bodyPr>
          <a:lstStyle/>
          <a:p>
            <a:fld id="{31DEC1E5-016D-4798-BABD-3E1ABC3E436D}"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Documentation Editing</a:t>
            </a:r>
            <a:endParaRPr lang="en-US" sz="4000" b="1" dirty="0"/>
          </a:p>
        </p:txBody>
      </p:sp>
      <p:sp>
        <p:nvSpPr>
          <p:cNvPr id="3" name="Content Placeholder 2"/>
          <p:cNvSpPr>
            <a:spLocks noGrp="1"/>
          </p:cNvSpPr>
          <p:nvPr>
            <p:ph sz="quarter" idx="1"/>
          </p:nvPr>
        </p:nvSpPr>
        <p:spPr>
          <a:xfrm>
            <a:off x="609600" y="1828800"/>
            <a:ext cx="8153400" cy="4419600"/>
          </a:xfrm>
        </p:spPr>
        <p:txBody>
          <a:bodyPr>
            <a:normAutofit lnSpcReduction="10000"/>
          </a:bodyPr>
          <a:lstStyle/>
          <a:p>
            <a:r>
              <a:rPr lang="en-US" dirty="0" smtClean="0"/>
              <a:t>Documentation can be easily changed prior to saving by using the </a:t>
            </a:r>
            <a:r>
              <a:rPr lang="en-US" b="1" i="1" dirty="0" smtClean="0"/>
              <a:t>delete</a:t>
            </a:r>
            <a:r>
              <a:rPr lang="en-US" dirty="0" smtClean="0"/>
              <a:t> and </a:t>
            </a:r>
            <a:r>
              <a:rPr lang="en-US" b="1" i="1" dirty="0" smtClean="0"/>
              <a:t>backspace</a:t>
            </a:r>
            <a:r>
              <a:rPr lang="en-US" dirty="0" smtClean="0"/>
              <a:t> keys.</a:t>
            </a:r>
          </a:p>
          <a:p>
            <a:pPr>
              <a:buNone/>
            </a:pPr>
            <a:endParaRPr lang="en-US" dirty="0" smtClean="0"/>
          </a:p>
          <a:p>
            <a:r>
              <a:rPr lang="en-US" b="1" i="1" dirty="0" smtClean="0"/>
              <a:t>Delete</a:t>
            </a:r>
            <a:r>
              <a:rPr lang="en-US" dirty="0" smtClean="0"/>
              <a:t> erases text to the left of the curser</a:t>
            </a:r>
          </a:p>
          <a:p>
            <a:pPr>
              <a:buNone/>
            </a:pPr>
            <a:endParaRPr lang="en-US" dirty="0" smtClean="0"/>
          </a:p>
          <a:p>
            <a:r>
              <a:rPr lang="en-US" b="1" i="1" dirty="0" smtClean="0"/>
              <a:t>Backspace</a:t>
            </a:r>
            <a:r>
              <a:rPr lang="en-US" dirty="0" smtClean="0"/>
              <a:t> erases text to the right of the curser</a:t>
            </a:r>
          </a:p>
          <a:p>
            <a:pPr>
              <a:buNone/>
            </a:pPr>
            <a:endParaRPr lang="en-US" dirty="0" smtClean="0"/>
          </a:p>
          <a:p>
            <a:r>
              <a:rPr lang="en-US" dirty="0" smtClean="0"/>
              <a:t>Once saved, editing is specific to the computer program or software that is utilized.</a:t>
            </a:r>
          </a:p>
        </p:txBody>
      </p:sp>
      <p:sp>
        <p:nvSpPr>
          <p:cNvPr id="4" name="Slide Number Placeholder 3"/>
          <p:cNvSpPr>
            <a:spLocks noGrp="1"/>
          </p:cNvSpPr>
          <p:nvPr>
            <p:ph type="sldNum" sz="quarter" idx="12"/>
          </p:nvPr>
        </p:nvSpPr>
        <p:spPr/>
        <p:txBody>
          <a:bodyPr>
            <a:normAutofit fontScale="85000" lnSpcReduction="20000"/>
          </a:bodyPr>
          <a:lstStyle/>
          <a:p>
            <a:fld id="{31DEC1E5-016D-4798-BABD-3E1ABC3E436D}"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Documentation Responsibilities</a:t>
            </a:r>
            <a:endParaRPr lang="en-US" sz="4000" b="1" dirty="0"/>
          </a:p>
        </p:txBody>
      </p:sp>
      <p:sp>
        <p:nvSpPr>
          <p:cNvPr id="3" name="Content Placeholder 2"/>
          <p:cNvSpPr>
            <a:spLocks noGrp="1"/>
          </p:cNvSpPr>
          <p:nvPr>
            <p:ph sz="quarter" idx="1"/>
          </p:nvPr>
        </p:nvSpPr>
        <p:spPr/>
        <p:txBody>
          <a:bodyPr>
            <a:normAutofit/>
          </a:bodyPr>
          <a:lstStyle/>
          <a:p>
            <a:r>
              <a:rPr lang="en-US" dirty="0" smtClean="0"/>
              <a:t>Document information truthfully and thoroughly</a:t>
            </a:r>
          </a:p>
          <a:p>
            <a:pPr>
              <a:buNone/>
            </a:pPr>
            <a:endParaRPr lang="en-US" dirty="0" smtClean="0"/>
          </a:p>
          <a:p>
            <a:r>
              <a:rPr lang="en-US" b="1" i="1" dirty="0" smtClean="0"/>
              <a:t>Log Off </a:t>
            </a:r>
            <a:r>
              <a:rPr lang="en-US" dirty="0" smtClean="0"/>
              <a:t>Computer</a:t>
            </a:r>
          </a:p>
          <a:p>
            <a:pPr lvl="1"/>
            <a:r>
              <a:rPr lang="en-US" dirty="0" smtClean="0"/>
              <a:t>Security</a:t>
            </a:r>
          </a:p>
          <a:p>
            <a:pPr lvl="1"/>
            <a:r>
              <a:rPr lang="en-US" dirty="0" smtClean="0"/>
              <a:t>Protects information &amp; user identity</a:t>
            </a:r>
          </a:p>
          <a:p>
            <a:pPr lvl="1">
              <a:buNone/>
            </a:pPr>
            <a:endParaRPr lang="en-US" dirty="0" smtClean="0"/>
          </a:p>
          <a:p>
            <a:r>
              <a:rPr lang="en-US" b="1" i="1" dirty="0" smtClean="0"/>
              <a:t>HIPAA</a:t>
            </a:r>
          </a:p>
          <a:p>
            <a:pPr lvl="1"/>
            <a:r>
              <a:rPr lang="en-US" dirty="0" smtClean="0"/>
              <a:t>Confidentiality</a:t>
            </a:r>
          </a:p>
          <a:p>
            <a:endParaRPr lang="en-US" dirty="0"/>
          </a:p>
        </p:txBody>
      </p:sp>
      <p:pic>
        <p:nvPicPr>
          <p:cNvPr id="11266" name="Picture 2"/>
          <p:cNvPicPr>
            <a:picLocks noChangeAspect="1" noChangeArrowheads="1"/>
          </p:cNvPicPr>
          <p:nvPr/>
        </p:nvPicPr>
        <p:blipFill>
          <a:blip r:embed="rId3" cstate="print"/>
          <a:srcRect/>
          <a:stretch>
            <a:fillRect/>
          </a:stretch>
        </p:blipFill>
        <p:spPr bwMode="auto">
          <a:xfrm>
            <a:off x="6705600" y="5105402"/>
            <a:ext cx="1718176" cy="923925"/>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normAutofit fontScale="85000" lnSpcReduction="20000"/>
          </a:bodyPr>
          <a:lstStyle/>
          <a:p>
            <a:fld id="{31DEC1E5-016D-4798-BABD-3E1ABC3E436D}" type="slidenum">
              <a:rPr lang="en-US" smtClean="0"/>
              <a:pPr/>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Knowledge Checkpoint</a:t>
            </a:r>
            <a:endParaRPr lang="en-US" sz="4000" dirty="0"/>
          </a:p>
        </p:txBody>
      </p:sp>
      <p:sp>
        <p:nvSpPr>
          <p:cNvPr id="3" name="Content Placeholder 2"/>
          <p:cNvSpPr>
            <a:spLocks noGrp="1"/>
          </p:cNvSpPr>
          <p:nvPr>
            <p:ph sz="quarter" idx="1"/>
          </p:nvPr>
        </p:nvSpPr>
        <p:spPr>
          <a:xfrm>
            <a:off x="457200" y="1600200"/>
            <a:ext cx="8229600" cy="4876800"/>
          </a:xfrm>
        </p:spPr>
        <p:txBody>
          <a:bodyPr>
            <a:normAutofit lnSpcReduction="10000"/>
          </a:bodyPr>
          <a:lstStyle/>
          <a:p>
            <a:pPr>
              <a:buNone/>
            </a:pPr>
            <a:endParaRPr lang="en-US" sz="200" dirty="0" smtClean="0"/>
          </a:p>
          <a:p>
            <a:pPr lvl="0"/>
            <a:r>
              <a:rPr lang="en-US" dirty="0" smtClean="0"/>
              <a:t>List three common </a:t>
            </a:r>
            <a:r>
              <a:rPr lang="en-US" i="1" dirty="0" smtClean="0"/>
              <a:t>documentation</a:t>
            </a:r>
            <a:r>
              <a:rPr lang="en-US" dirty="0" smtClean="0"/>
              <a:t> options that have set choices to select from.</a:t>
            </a:r>
          </a:p>
          <a:p>
            <a:pPr lvl="0">
              <a:buNone/>
            </a:pPr>
            <a:endParaRPr lang="en-US" dirty="0" smtClean="0"/>
          </a:p>
          <a:p>
            <a:pPr lvl="0"/>
            <a:r>
              <a:rPr lang="en-US" dirty="0" smtClean="0"/>
              <a:t>True or False: Clicking the left side of the </a:t>
            </a:r>
            <a:r>
              <a:rPr lang="en-US" i="1" dirty="0" smtClean="0"/>
              <a:t>mouse</a:t>
            </a:r>
            <a:r>
              <a:rPr lang="en-US" dirty="0" smtClean="0"/>
              <a:t> lets the user make a selection. </a:t>
            </a:r>
          </a:p>
          <a:p>
            <a:pPr lvl="0">
              <a:buNone/>
            </a:pPr>
            <a:endParaRPr lang="en-US" dirty="0" smtClean="0"/>
          </a:p>
          <a:p>
            <a:pPr lvl="0"/>
            <a:r>
              <a:rPr lang="en-US" dirty="0" smtClean="0"/>
              <a:t>Name two different ways to </a:t>
            </a:r>
            <a:r>
              <a:rPr lang="en-US" i="1" dirty="0" smtClean="0"/>
              <a:t>edit</a:t>
            </a:r>
            <a:r>
              <a:rPr lang="en-US" dirty="0" smtClean="0"/>
              <a:t> a computer entry.</a:t>
            </a:r>
          </a:p>
          <a:p>
            <a:pPr lvl="0">
              <a:buNone/>
            </a:pPr>
            <a:endParaRPr lang="en-US" dirty="0" smtClean="0"/>
          </a:p>
          <a:p>
            <a:pPr lvl="0"/>
            <a:r>
              <a:rPr lang="en-US" dirty="0" smtClean="0"/>
              <a:t>True or False: </a:t>
            </a:r>
            <a:r>
              <a:rPr lang="en-US" i="1" dirty="0" smtClean="0"/>
              <a:t>Logging off </a:t>
            </a:r>
            <a:r>
              <a:rPr lang="en-US" dirty="0" smtClean="0"/>
              <a:t>of a computer can protect both information and user.</a:t>
            </a:r>
          </a:p>
          <a:p>
            <a:pPr>
              <a:buNone/>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31DEC1E5-016D-4798-BABD-3E1ABC3E436D}"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Basic Computer Skills Summary</a:t>
            </a:r>
            <a:endParaRPr lang="en-US" sz="4000" b="1" dirty="0"/>
          </a:p>
        </p:txBody>
      </p:sp>
      <p:sp>
        <p:nvSpPr>
          <p:cNvPr id="3" name="Content Placeholder 2"/>
          <p:cNvSpPr>
            <a:spLocks noGrp="1"/>
          </p:cNvSpPr>
          <p:nvPr>
            <p:ph sz="quarter" idx="1"/>
          </p:nvPr>
        </p:nvSpPr>
        <p:spPr>
          <a:xfrm>
            <a:off x="457200" y="1524000"/>
            <a:ext cx="8229600" cy="5029200"/>
          </a:xfrm>
        </p:spPr>
        <p:txBody>
          <a:bodyPr>
            <a:normAutofit/>
          </a:bodyPr>
          <a:lstStyle/>
          <a:p>
            <a:pPr>
              <a:buNone/>
            </a:pPr>
            <a:r>
              <a:rPr lang="en-US" dirty="0" smtClean="0"/>
              <a:t>You have learned about:</a:t>
            </a:r>
          </a:p>
          <a:p>
            <a:r>
              <a:rPr lang="en-US" dirty="0" smtClean="0"/>
              <a:t>Types of computers and the similarities and differences in the way in which they function</a:t>
            </a:r>
          </a:p>
          <a:p>
            <a:r>
              <a:rPr lang="en-US" dirty="0" smtClean="0"/>
              <a:t>The importance of </a:t>
            </a:r>
            <a:r>
              <a:rPr lang="en-US" i="1" dirty="0" smtClean="0"/>
              <a:t>ergonomics</a:t>
            </a:r>
            <a:r>
              <a:rPr lang="en-US" dirty="0" smtClean="0"/>
              <a:t> in relation to efficient and safe computing</a:t>
            </a:r>
          </a:p>
          <a:p>
            <a:r>
              <a:rPr lang="en-US" dirty="0" smtClean="0"/>
              <a:t>Navigating within a computer in order to find information or go to a specific location </a:t>
            </a:r>
          </a:p>
          <a:p>
            <a:r>
              <a:rPr lang="en-US" dirty="0" smtClean="0"/>
              <a:t>Various ways to enter and save documentation using a computer and the importance of logging off to protect information</a:t>
            </a:r>
          </a:p>
          <a:p>
            <a:endParaRPr lang="en-US" dirty="0" smtClean="0"/>
          </a:p>
          <a:p>
            <a:pPr>
              <a:buNone/>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31DEC1E5-016D-4798-BABD-3E1ABC3E436D}" type="slidenum">
              <a:rPr lang="en-US" smtClean="0"/>
              <a:pPr/>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Questions</a:t>
            </a:r>
            <a:endParaRPr lang="en-US" sz="4000" b="1" dirty="0"/>
          </a:p>
        </p:txBody>
      </p:sp>
      <p:sp>
        <p:nvSpPr>
          <p:cNvPr id="3" name="Content Placeholder 2"/>
          <p:cNvSpPr>
            <a:spLocks noGrp="1"/>
          </p:cNvSpPr>
          <p:nvPr>
            <p:ph sz="quarter" idx="1"/>
          </p:nvPr>
        </p:nvSpPr>
        <p:spPr>
          <a:xfrm>
            <a:off x="381000" y="5029200"/>
            <a:ext cx="8229600" cy="1371600"/>
          </a:xfrm>
        </p:spPr>
        <p:txBody>
          <a:bodyPr>
            <a:normAutofit/>
          </a:bodyPr>
          <a:lstStyle/>
          <a:p>
            <a:pPr algn="ctr">
              <a:buNone/>
            </a:pPr>
            <a:r>
              <a:rPr lang="en-US" sz="6000" b="1" i="1" dirty="0" smtClean="0"/>
              <a:t>Thank You!</a:t>
            </a:r>
            <a:endParaRPr lang="en-US" sz="6000" b="1" i="1" dirty="0"/>
          </a:p>
        </p:txBody>
      </p:sp>
      <p:pic>
        <p:nvPicPr>
          <p:cNvPr id="5122" name="Picture 2" descr="http://civilwartalk.com/attachments/question-mark-jpg.82352/"/>
          <p:cNvPicPr>
            <a:picLocks noChangeAspect="1" noChangeArrowheads="1"/>
          </p:cNvPicPr>
          <p:nvPr/>
        </p:nvPicPr>
        <p:blipFill>
          <a:blip r:embed="rId3" cstate="print"/>
          <a:srcRect/>
          <a:stretch>
            <a:fillRect/>
          </a:stretch>
        </p:blipFill>
        <p:spPr bwMode="auto">
          <a:xfrm>
            <a:off x="3200400" y="1676400"/>
            <a:ext cx="3200400" cy="3200400"/>
          </a:xfrm>
          <a:prstGeom prst="rect">
            <a:avLst/>
          </a:prstGeom>
          <a:noFill/>
        </p:spPr>
      </p:pic>
      <p:sp>
        <p:nvSpPr>
          <p:cNvPr id="5" name="Slide Number Placeholder 4"/>
          <p:cNvSpPr>
            <a:spLocks noGrp="1"/>
          </p:cNvSpPr>
          <p:nvPr>
            <p:ph type="sldNum" sz="quarter" idx="12"/>
          </p:nvPr>
        </p:nvSpPr>
        <p:spPr/>
        <p:txBody>
          <a:bodyPr>
            <a:normAutofit fontScale="85000" lnSpcReduction="20000"/>
          </a:bodyPr>
          <a:lstStyle/>
          <a:p>
            <a:fld id="{31DEC1E5-016D-4798-BABD-3E1ABC3E436D}" type="slidenum">
              <a:rPr lang="en-US" smtClean="0"/>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1"/>
                </a:solidFill>
              </a:rPr>
              <a:t/>
            </a:r>
            <a:br>
              <a:rPr lang="en-US" b="1" dirty="0" smtClean="0">
                <a:solidFill>
                  <a:schemeClr val="tx1"/>
                </a:solidFill>
              </a:rPr>
            </a:br>
            <a:r>
              <a:rPr lang="en-US" b="1" dirty="0" smtClean="0"/>
              <a:t>Acknowledgements</a:t>
            </a:r>
            <a:r>
              <a:rPr lang="en-US" dirty="0" smtClean="0"/>
              <a:t/>
            </a:r>
            <a:br>
              <a:rPr lang="en-US" dirty="0" smtClean="0"/>
            </a:br>
            <a:endParaRPr lang="en-US" dirty="0"/>
          </a:p>
        </p:txBody>
      </p:sp>
      <p:sp>
        <p:nvSpPr>
          <p:cNvPr id="3" name="Content Placeholder 2"/>
          <p:cNvSpPr>
            <a:spLocks noGrp="1"/>
          </p:cNvSpPr>
          <p:nvPr>
            <p:ph sz="quarter" idx="1"/>
          </p:nvPr>
        </p:nvSpPr>
        <p:spPr>
          <a:xfrm>
            <a:off x="612648" y="1600200"/>
            <a:ext cx="8153400" cy="3092116"/>
          </a:xfrm>
        </p:spPr>
        <p:txBody>
          <a:bodyPr>
            <a:normAutofit lnSpcReduction="10000"/>
          </a:bodyPr>
          <a:lstStyle/>
          <a:p>
            <a:pPr hangingPunct="0">
              <a:buNone/>
            </a:pPr>
            <a:r>
              <a:rPr lang="en-US" dirty="0" smtClean="0"/>
              <a:t>This curriculum was developed with grant funding from The Healthcare Workforce Transformation Fund through the Commonwealth of Massachusetts, Executive office of Labor and Workforce Development.  The grant project was administered by Commonwealth Corporation and The Massachusetts eHealth Institute.</a:t>
            </a:r>
          </a:p>
          <a:p>
            <a:endParaRPr lang="en-US" dirty="0"/>
          </a:p>
        </p:txBody>
      </p:sp>
      <p:pic>
        <p:nvPicPr>
          <p:cNvPr id="4" name="Picture 3"/>
          <p:cNvPicPr/>
          <p:nvPr/>
        </p:nvPicPr>
        <p:blipFill>
          <a:blip r:embed="rId2" cstate="print"/>
          <a:srcRect/>
          <a:stretch>
            <a:fillRect/>
          </a:stretch>
        </p:blipFill>
        <p:spPr bwMode="auto">
          <a:xfrm>
            <a:off x="4114800" y="4724400"/>
            <a:ext cx="1188089" cy="629392"/>
          </a:xfrm>
          <a:prstGeom prst="rect">
            <a:avLst/>
          </a:prstGeom>
          <a:noFill/>
          <a:ln w="9525">
            <a:noFill/>
            <a:miter lim="800000"/>
            <a:headEnd/>
            <a:tailEnd/>
          </a:ln>
        </p:spPr>
      </p:pic>
      <p:pic>
        <p:nvPicPr>
          <p:cNvPr id="5" name="Picture 4" descr="C:\Users\Sandy\Documents\CCCC Grant\Final Product MeHI\College Logo.jpg"/>
          <p:cNvPicPr/>
          <p:nvPr/>
        </p:nvPicPr>
        <p:blipFill>
          <a:blip r:embed="rId3" cstate="print"/>
          <a:srcRect/>
          <a:stretch>
            <a:fillRect/>
          </a:stretch>
        </p:blipFill>
        <p:spPr bwMode="auto">
          <a:xfrm>
            <a:off x="3048001" y="5562600"/>
            <a:ext cx="3048000" cy="1068414"/>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normAutofit fontScale="85000" lnSpcReduction="20000"/>
          </a:bodyPr>
          <a:lstStyle/>
          <a:p>
            <a:fld id="{31DEC1E5-016D-4798-BABD-3E1ABC3E436D}" type="slidenum">
              <a:rPr lang="en-US" smtClean="0"/>
              <a:pPr/>
              <a:t>35</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b="1" dirty="0" smtClean="0"/>
              <a:t>Desktop Computer</a:t>
            </a:r>
            <a:r>
              <a:rPr lang="en-US" dirty="0" smtClean="0"/>
              <a:t/>
            </a:r>
            <a:br>
              <a:rPr lang="en-US" dirty="0" smtClean="0"/>
            </a:br>
            <a:endParaRPr lang="en-US" dirty="0"/>
          </a:p>
        </p:txBody>
      </p:sp>
      <p:sp>
        <p:nvSpPr>
          <p:cNvPr id="4" name="Content Placeholder 3"/>
          <p:cNvSpPr>
            <a:spLocks noGrp="1"/>
          </p:cNvSpPr>
          <p:nvPr>
            <p:ph sz="quarter" idx="1"/>
          </p:nvPr>
        </p:nvSpPr>
        <p:spPr/>
        <p:txBody>
          <a:bodyPr/>
          <a:lstStyle/>
          <a:p>
            <a:pPr>
              <a:buNone/>
            </a:pPr>
            <a:r>
              <a:rPr lang="en-US" dirty="0" smtClean="0"/>
              <a:t> </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685801" y="1600200"/>
            <a:ext cx="7759400" cy="5029200"/>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normAutofit fontScale="85000" lnSpcReduction="20000"/>
          </a:bodyPr>
          <a:lstStyle/>
          <a:p>
            <a:fld id="{31DEC1E5-016D-4798-BABD-3E1ABC3E436D}"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b="1" dirty="0" smtClean="0"/>
              <a:t>Other Types of Computers</a:t>
            </a:r>
            <a:endParaRPr lang="en-US" sz="4000" b="1" dirty="0"/>
          </a:p>
        </p:txBody>
      </p:sp>
      <p:pic>
        <p:nvPicPr>
          <p:cNvPr id="2052" name="Picture 4"/>
          <p:cNvPicPr>
            <a:picLocks noGrp="1" noChangeAspect="1" noChangeArrowheads="1"/>
          </p:cNvPicPr>
          <p:nvPr>
            <p:ph sz="quarter" idx="1"/>
          </p:nvPr>
        </p:nvPicPr>
        <p:blipFill>
          <a:blip r:embed="rId3" cstate="print"/>
          <a:srcRect/>
          <a:stretch>
            <a:fillRect/>
          </a:stretch>
        </p:blipFill>
        <p:spPr bwMode="auto">
          <a:xfrm>
            <a:off x="5715000" y="1600202"/>
            <a:ext cx="2895600" cy="1743357"/>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111162" y="1524000"/>
            <a:ext cx="2890222" cy="1981200"/>
          </a:xfrm>
          <a:prstGeom prst="rect">
            <a:avLst/>
          </a:prstGeom>
          <a:noFill/>
          <a:ln w="9525">
            <a:noFill/>
            <a:miter lim="800000"/>
            <a:headEnd/>
            <a:tailEnd/>
          </a:ln>
        </p:spPr>
      </p:pic>
      <p:sp>
        <p:nvSpPr>
          <p:cNvPr id="8" name="TextBox 7"/>
          <p:cNvSpPr txBox="1"/>
          <p:nvPr/>
        </p:nvSpPr>
        <p:spPr>
          <a:xfrm>
            <a:off x="457200" y="3886202"/>
            <a:ext cx="2514600" cy="461665"/>
          </a:xfrm>
          <a:prstGeom prst="rect">
            <a:avLst/>
          </a:prstGeom>
          <a:noFill/>
        </p:spPr>
        <p:txBody>
          <a:bodyPr wrap="square" rtlCol="0">
            <a:spAutoFit/>
          </a:bodyPr>
          <a:lstStyle/>
          <a:p>
            <a:r>
              <a:rPr lang="en-US" sz="2400" b="1" dirty="0" smtClean="0"/>
              <a:t>Laptop Computer</a:t>
            </a:r>
            <a:endParaRPr lang="en-US" sz="2400" b="1" dirty="0"/>
          </a:p>
        </p:txBody>
      </p:sp>
      <p:sp>
        <p:nvSpPr>
          <p:cNvPr id="9" name="TextBox 8"/>
          <p:cNvSpPr txBox="1"/>
          <p:nvPr/>
        </p:nvSpPr>
        <p:spPr>
          <a:xfrm>
            <a:off x="6705600" y="3505200"/>
            <a:ext cx="990600" cy="461665"/>
          </a:xfrm>
          <a:prstGeom prst="rect">
            <a:avLst/>
          </a:prstGeom>
          <a:noFill/>
        </p:spPr>
        <p:txBody>
          <a:bodyPr wrap="square" rtlCol="0">
            <a:spAutoFit/>
          </a:bodyPr>
          <a:lstStyle/>
          <a:p>
            <a:r>
              <a:rPr lang="en-US" sz="2400" b="1" dirty="0" smtClean="0"/>
              <a:t>Tablet</a:t>
            </a:r>
            <a:endParaRPr lang="en-US" sz="2400" b="1" dirty="0"/>
          </a:p>
        </p:txBody>
      </p:sp>
      <p:pic>
        <p:nvPicPr>
          <p:cNvPr id="2053" name="Picture 5"/>
          <p:cNvPicPr>
            <a:picLocks noChangeAspect="1" noChangeArrowheads="1"/>
          </p:cNvPicPr>
          <p:nvPr/>
        </p:nvPicPr>
        <p:blipFill>
          <a:blip r:embed="rId5" cstate="print"/>
          <a:srcRect/>
          <a:stretch>
            <a:fillRect/>
          </a:stretch>
        </p:blipFill>
        <p:spPr bwMode="auto">
          <a:xfrm>
            <a:off x="3581401" y="3657602"/>
            <a:ext cx="2009775" cy="2002939"/>
          </a:xfrm>
          <a:prstGeom prst="rect">
            <a:avLst/>
          </a:prstGeom>
          <a:noFill/>
          <a:ln w="9525">
            <a:noFill/>
            <a:miter lim="800000"/>
            <a:headEnd/>
            <a:tailEnd/>
          </a:ln>
        </p:spPr>
      </p:pic>
      <p:sp>
        <p:nvSpPr>
          <p:cNvPr id="11" name="TextBox 10"/>
          <p:cNvSpPr txBox="1"/>
          <p:nvPr/>
        </p:nvSpPr>
        <p:spPr>
          <a:xfrm>
            <a:off x="3352800" y="5867402"/>
            <a:ext cx="3124200" cy="461665"/>
          </a:xfrm>
          <a:prstGeom prst="rect">
            <a:avLst/>
          </a:prstGeom>
          <a:noFill/>
        </p:spPr>
        <p:txBody>
          <a:bodyPr wrap="square" rtlCol="0">
            <a:spAutoFit/>
          </a:bodyPr>
          <a:lstStyle/>
          <a:p>
            <a:r>
              <a:rPr lang="en-US" sz="2400" b="1" dirty="0" smtClean="0"/>
              <a:t>Handheld Computer</a:t>
            </a:r>
            <a:endParaRPr lang="en-US" sz="2400" b="1" dirty="0"/>
          </a:p>
        </p:txBody>
      </p:sp>
      <p:sp>
        <p:nvSpPr>
          <p:cNvPr id="10" name="Slide Number Placeholder 9"/>
          <p:cNvSpPr>
            <a:spLocks noGrp="1"/>
          </p:cNvSpPr>
          <p:nvPr>
            <p:ph type="sldNum" sz="quarter" idx="12"/>
          </p:nvPr>
        </p:nvSpPr>
        <p:spPr/>
        <p:txBody>
          <a:bodyPr>
            <a:normAutofit fontScale="85000" lnSpcReduction="20000"/>
          </a:bodyPr>
          <a:lstStyle/>
          <a:p>
            <a:fld id="{31DEC1E5-016D-4798-BABD-3E1ABC3E436D}"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Computer Accessories</a:t>
            </a:r>
            <a:endParaRPr lang="en-US" sz="4000" b="1" dirty="0"/>
          </a:p>
        </p:txBody>
      </p:sp>
      <p:sp>
        <p:nvSpPr>
          <p:cNvPr id="13" name="Content Placeholder 12"/>
          <p:cNvSpPr txBox="1">
            <a:spLocks noGrp="1"/>
          </p:cNvSpPr>
          <p:nvPr>
            <p:ph sz="quarter" idx="1"/>
          </p:nvPr>
        </p:nvSpPr>
        <p:spPr>
          <a:xfrm>
            <a:off x="6248400" y="3810002"/>
            <a:ext cx="1905000" cy="461665"/>
          </a:xfrm>
          <a:prstGeom prst="rect">
            <a:avLst/>
          </a:prstGeom>
          <a:noFill/>
        </p:spPr>
        <p:txBody>
          <a:bodyPr wrap="square" rtlCol="0">
            <a:spAutoFit/>
          </a:bodyPr>
          <a:lstStyle/>
          <a:p>
            <a:pPr>
              <a:buNone/>
            </a:pPr>
            <a:r>
              <a:rPr lang="en-US" sz="2400" b="1" dirty="0" smtClean="0"/>
              <a:t>Headphones</a:t>
            </a:r>
            <a:endParaRPr lang="en-US" sz="2400" b="1" dirty="0"/>
          </a:p>
        </p:txBody>
      </p:sp>
      <p:pic>
        <p:nvPicPr>
          <p:cNvPr id="17411" name="Picture 3"/>
          <p:cNvPicPr>
            <a:picLocks noChangeAspect="1" noChangeArrowheads="1"/>
          </p:cNvPicPr>
          <p:nvPr/>
        </p:nvPicPr>
        <p:blipFill>
          <a:blip r:embed="rId3" cstate="print"/>
          <a:srcRect/>
          <a:stretch>
            <a:fillRect/>
          </a:stretch>
        </p:blipFill>
        <p:spPr bwMode="auto">
          <a:xfrm>
            <a:off x="609600" y="1752600"/>
            <a:ext cx="2583180" cy="2057400"/>
          </a:xfrm>
          <a:prstGeom prst="rect">
            <a:avLst/>
          </a:prstGeom>
          <a:noFill/>
          <a:ln w="9525">
            <a:noFill/>
            <a:miter lim="800000"/>
            <a:headEnd/>
            <a:tailEnd/>
          </a:ln>
        </p:spPr>
      </p:pic>
      <p:pic>
        <p:nvPicPr>
          <p:cNvPr id="17412" name="Picture 4"/>
          <p:cNvPicPr>
            <a:picLocks noChangeAspect="1" noChangeArrowheads="1"/>
          </p:cNvPicPr>
          <p:nvPr/>
        </p:nvPicPr>
        <p:blipFill>
          <a:blip r:embed="rId4" cstate="print"/>
          <a:srcRect/>
          <a:stretch>
            <a:fillRect/>
          </a:stretch>
        </p:blipFill>
        <p:spPr bwMode="auto">
          <a:xfrm>
            <a:off x="6096001" y="1600202"/>
            <a:ext cx="2085975" cy="2165441"/>
          </a:xfrm>
          <a:prstGeom prst="rect">
            <a:avLst/>
          </a:prstGeom>
          <a:noFill/>
          <a:ln w="9525">
            <a:noFill/>
            <a:miter lim="800000"/>
            <a:headEnd/>
            <a:tailEnd/>
          </a:ln>
        </p:spPr>
      </p:pic>
      <p:pic>
        <p:nvPicPr>
          <p:cNvPr id="17413" name="Picture 5"/>
          <p:cNvPicPr>
            <a:picLocks noChangeAspect="1" noChangeArrowheads="1"/>
          </p:cNvPicPr>
          <p:nvPr/>
        </p:nvPicPr>
        <p:blipFill>
          <a:blip r:embed="rId5" cstate="print"/>
          <a:srcRect/>
          <a:stretch>
            <a:fillRect/>
          </a:stretch>
        </p:blipFill>
        <p:spPr bwMode="auto">
          <a:xfrm>
            <a:off x="3429001" y="3733802"/>
            <a:ext cx="2371725" cy="1990725"/>
          </a:xfrm>
          <a:prstGeom prst="rect">
            <a:avLst/>
          </a:prstGeom>
          <a:noFill/>
          <a:ln w="9525">
            <a:noFill/>
            <a:miter lim="800000"/>
            <a:headEnd/>
            <a:tailEnd/>
          </a:ln>
        </p:spPr>
      </p:pic>
      <p:sp>
        <p:nvSpPr>
          <p:cNvPr id="10" name="TextBox 9"/>
          <p:cNvSpPr txBox="1"/>
          <p:nvPr/>
        </p:nvSpPr>
        <p:spPr>
          <a:xfrm>
            <a:off x="1066800" y="3886202"/>
            <a:ext cx="1143000" cy="461665"/>
          </a:xfrm>
          <a:prstGeom prst="rect">
            <a:avLst/>
          </a:prstGeom>
          <a:noFill/>
        </p:spPr>
        <p:txBody>
          <a:bodyPr wrap="square" rtlCol="0">
            <a:spAutoFit/>
          </a:bodyPr>
          <a:lstStyle/>
          <a:p>
            <a:r>
              <a:rPr lang="en-US" sz="2400" b="1" dirty="0" smtClean="0"/>
              <a:t>Printer</a:t>
            </a:r>
            <a:endParaRPr lang="en-US" sz="2400" b="1" dirty="0"/>
          </a:p>
        </p:txBody>
      </p:sp>
      <p:sp>
        <p:nvSpPr>
          <p:cNvPr id="11" name="TextBox 10"/>
          <p:cNvSpPr txBox="1"/>
          <p:nvPr/>
        </p:nvSpPr>
        <p:spPr>
          <a:xfrm>
            <a:off x="3810000" y="5638802"/>
            <a:ext cx="1524000" cy="461665"/>
          </a:xfrm>
          <a:prstGeom prst="rect">
            <a:avLst/>
          </a:prstGeom>
          <a:noFill/>
        </p:spPr>
        <p:txBody>
          <a:bodyPr wrap="square" rtlCol="0">
            <a:spAutoFit/>
          </a:bodyPr>
          <a:lstStyle/>
          <a:p>
            <a:r>
              <a:rPr lang="en-US" sz="2400" b="1" dirty="0" smtClean="0"/>
              <a:t>Speakers</a:t>
            </a:r>
            <a:endParaRPr lang="en-US" sz="2400" b="1" dirty="0"/>
          </a:p>
        </p:txBody>
      </p:sp>
      <p:sp>
        <p:nvSpPr>
          <p:cNvPr id="9" name="Slide Number Placeholder 8"/>
          <p:cNvSpPr>
            <a:spLocks noGrp="1"/>
          </p:cNvSpPr>
          <p:nvPr>
            <p:ph type="sldNum" sz="quarter" idx="12"/>
          </p:nvPr>
        </p:nvSpPr>
        <p:spPr/>
        <p:txBody>
          <a:bodyPr>
            <a:normAutofit fontScale="85000" lnSpcReduction="20000"/>
          </a:bodyPr>
          <a:lstStyle/>
          <a:p>
            <a:fld id="{31DEC1E5-016D-4798-BABD-3E1ABC3E436D}" type="slidenum">
              <a:rPr lang="en-US" smtClean="0"/>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Hardwired vs. Wireless Network</a:t>
            </a:r>
            <a:endParaRPr lang="en-US" sz="4000" b="1" dirty="0"/>
          </a:p>
        </p:txBody>
      </p:sp>
      <p:sp>
        <p:nvSpPr>
          <p:cNvPr id="3" name="Content Placeholder 2"/>
          <p:cNvSpPr>
            <a:spLocks noGrp="1"/>
          </p:cNvSpPr>
          <p:nvPr>
            <p:ph sz="quarter" idx="1"/>
          </p:nvPr>
        </p:nvSpPr>
        <p:spPr>
          <a:xfrm>
            <a:off x="609600" y="1752600"/>
            <a:ext cx="8153400" cy="4495800"/>
          </a:xfrm>
        </p:spPr>
        <p:txBody>
          <a:bodyPr>
            <a:normAutofit lnSpcReduction="10000"/>
          </a:bodyPr>
          <a:lstStyle/>
          <a:p>
            <a:r>
              <a:rPr lang="en-US" b="1" i="1" dirty="0" smtClean="0"/>
              <a:t>Hardwired</a:t>
            </a:r>
            <a:r>
              <a:rPr lang="en-US" dirty="0" smtClean="0"/>
              <a:t> is the term used when a device needs to be connected to wires in order to be used.</a:t>
            </a:r>
          </a:p>
          <a:p>
            <a:pPr lvl="1"/>
            <a:r>
              <a:rPr lang="en-US" dirty="0" smtClean="0"/>
              <a:t>Desktop Computer</a:t>
            </a:r>
          </a:p>
          <a:p>
            <a:pPr lvl="1"/>
            <a:r>
              <a:rPr lang="en-US" dirty="0" smtClean="0"/>
              <a:t>Accessories (speakers, printers, etc…that are NOT wireless)</a:t>
            </a:r>
          </a:p>
          <a:p>
            <a:r>
              <a:rPr lang="en-US" dirty="0" smtClean="0"/>
              <a:t>Any computer network where wires are not necessary to connect to the system to send and receive information is called </a:t>
            </a:r>
            <a:r>
              <a:rPr lang="en-US" b="1" i="1" dirty="0" smtClean="0"/>
              <a:t>wireless</a:t>
            </a:r>
            <a:r>
              <a:rPr lang="en-US" dirty="0" smtClean="0"/>
              <a:t>.</a:t>
            </a:r>
          </a:p>
          <a:p>
            <a:pPr lvl="1"/>
            <a:r>
              <a:rPr lang="en-US" dirty="0" smtClean="0"/>
              <a:t>Tablet &amp; Handheld</a:t>
            </a:r>
          </a:p>
          <a:p>
            <a:pPr lvl="1"/>
            <a:r>
              <a:rPr lang="en-US" dirty="0" smtClean="0"/>
              <a:t>Wireless Accessories</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31DEC1E5-016D-4798-BABD-3E1ABC3E436D}"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Computer Operating System</a:t>
            </a:r>
            <a:endParaRPr lang="en-US" sz="4000" b="1" dirty="0"/>
          </a:p>
        </p:txBody>
      </p:sp>
      <p:sp>
        <p:nvSpPr>
          <p:cNvPr id="3" name="Content Placeholder 2"/>
          <p:cNvSpPr>
            <a:spLocks noGrp="1"/>
          </p:cNvSpPr>
          <p:nvPr>
            <p:ph sz="quarter" idx="1"/>
          </p:nvPr>
        </p:nvSpPr>
        <p:spPr>
          <a:xfrm>
            <a:off x="609600" y="1981200"/>
            <a:ext cx="8153400" cy="4495800"/>
          </a:xfrm>
        </p:spPr>
        <p:txBody>
          <a:bodyPr>
            <a:normAutofit fontScale="70000" lnSpcReduction="20000"/>
          </a:bodyPr>
          <a:lstStyle/>
          <a:p>
            <a:pPr>
              <a:buNone/>
            </a:pPr>
            <a:r>
              <a:rPr lang="en-US" sz="4000" dirty="0" smtClean="0"/>
              <a:t>The basic functions of computers are facilitated by programs called the </a:t>
            </a:r>
            <a:r>
              <a:rPr lang="en-US" sz="4000" b="1" i="1" dirty="0" smtClean="0"/>
              <a:t>operating system</a:t>
            </a:r>
            <a:r>
              <a:rPr lang="en-US" sz="4000" dirty="0" smtClean="0"/>
              <a:t>.</a:t>
            </a:r>
          </a:p>
          <a:p>
            <a:pPr>
              <a:buNone/>
            </a:pPr>
            <a:endParaRPr lang="en-US" sz="1300" dirty="0" smtClean="0"/>
          </a:p>
          <a:p>
            <a:r>
              <a:rPr lang="en-US" sz="4000" dirty="0" smtClean="0"/>
              <a:t>The OS manages the computer’s memory, processes, and all of the software and hardware.</a:t>
            </a:r>
          </a:p>
          <a:p>
            <a:endParaRPr lang="en-US" sz="1100" dirty="0" smtClean="0"/>
          </a:p>
          <a:p>
            <a:r>
              <a:rPr lang="en-US" sz="4000" dirty="0" smtClean="0"/>
              <a:t>Examples of operating system programs include:</a:t>
            </a:r>
          </a:p>
          <a:p>
            <a:pPr lvl="1"/>
            <a:r>
              <a:rPr lang="en-US" sz="4000" dirty="0" smtClean="0"/>
              <a:t>Windows and Mac</a:t>
            </a:r>
          </a:p>
          <a:p>
            <a:endParaRPr lang="en-US" sz="1100" dirty="0" smtClean="0"/>
          </a:p>
          <a:p>
            <a:r>
              <a:rPr lang="en-US" sz="4000" dirty="0" smtClean="0"/>
              <a:t>These allow the computer to communicate with the user without knowing how to speak computer language.</a:t>
            </a:r>
          </a:p>
          <a:p>
            <a:pPr>
              <a:buNone/>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31DEC1E5-016D-4798-BABD-3E1ABC3E436D}"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Computer Operating System</a:t>
            </a:r>
            <a:endParaRPr lang="en-US" sz="4000" dirty="0"/>
          </a:p>
        </p:txBody>
      </p:sp>
      <p:sp>
        <p:nvSpPr>
          <p:cNvPr id="3" name="Content Placeholder 2"/>
          <p:cNvSpPr>
            <a:spLocks noGrp="1"/>
          </p:cNvSpPr>
          <p:nvPr>
            <p:ph sz="quarter" idx="1"/>
          </p:nvPr>
        </p:nvSpPr>
        <p:spPr/>
        <p:txBody>
          <a:bodyPr/>
          <a:lstStyle/>
          <a:p>
            <a:pPr>
              <a:buNone/>
            </a:pPr>
            <a:r>
              <a:rPr lang="en-US" dirty="0" smtClean="0"/>
              <a:t> </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905000" y="1600202"/>
            <a:ext cx="5334000" cy="4844407"/>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normAutofit fontScale="85000" lnSpcReduction="20000"/>
          </a:bodyPr>
          <a:lstStyle/>
          <a:p>
            <a:fld id="{31DEC1E5-016D-4798-BABD-3E1ABC3E436D}" type="slidenum">
              <a:rPr lang="en-US" smtClean="0"/>
              <a:pPr/>
              <a:t>9</a:t>
            </a:fld>
            <a:endParaRPr 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917</TotalTime>
  <Words>2408</Words>
  <Application>Microsoft Office PowerPoint</Application>
  <PresentationFormat>On-screen Show (4:3)</PresentationFormat>
  <Paragraphs>418</Paragraphs>
  <Slides>35</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Tw Cen MT</vt:lpstr>
      <vt:lpstr>Wingdings</vt:lpstr>
      <vt:lpstr>Wingdings 2</vt:lpstr>
      <vt:lpstr>Median</vt:lpstr>
      <vt:lpstr>Basic Computer Skills to navigate electronic  health records</vt:lpstr>
      <vt:lpstr>Learning Outcomes</vt:lpstr>
      <vt:lpstr>Computer Hardware</vt:lpstr>
      <vt:lpstr>Desktop Computer </vt:lpstr>
      <vt:lpstr>Other Types of Computers</vt:lpstr>
      <vt:lpstr>Computer Accessories</vt:lpstr>
      <vt:lpstr>Hardwired vs. Wireless Network</vt:lpstr>
      <vt:lpstr>Computer Operating System</vt:lpstr>
      <vt:lpstr>Computer Operating System</vt:lpstr>
      <vt:lpstr>The Internet</vt:lpstr>
      <vt:lpstr>Ergonomics</vt:lpstr>
      <vt:lpstr>Ergonomics</vt:lpstr>
      <vt:lpstr>Knowledge Checkpoint</vt:lpstr>
      <vt:lpstr>Computer Access</vt:lpstr>
      <vt:lpstr>Common Icons</vt:lpstr>
      <vt:lpstr>Window Bars</vt:lpstr>
      <vt:lpstr>Window Bars</vt:lpstr>
      <vt:lpstr>Window Functions</vt:lpstr>
      <vt:lpstr>Window Functions</vt:lpstr>
      <vt:lpstr>Web Browser</vt:lpstr>
      <vt:lpstr>Web Browser</vt:lpstr>
      <vt:lpstr>Links</vt:lpstr>
      <vt:lpstr>Knowledge Checkpoint</vt:lpstr>
      <vt:lpstr>Documentation Terminology</vt:lpstr>
      <vt:lpstr>Documentation Terminology</vt:lpstr>
      <vt:lpstr>Documentation Terminology</vt:lpstr>
      <vt:lpstr>Documentation Entry</vt:lpstr>
      <vt:lpstr>Documentation Entry</vt:lpstr>
      <vt:lpstr>Completing Documentation</vt:lpstr>
      <vt:lpstr>Documentation Editing</vt:lpstr>
      <vt:lpstr>Documentation Responsibilities</vt:lpstr>
      <vt:lpstr>Knowledge Checkpoint</vt:lpstr>
      <vt:lpstr>Basic Computer Skills Summary</vt:lpstr>
      <vt:lpstr>Questions</vt:lpstr>
      <vt:lpstr> Acknowledgements </vt:lpstr>
    </vt:vector>
  </TitlesOfParts>
  <Company>CCHC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Computer Skills for Nursing Assistants and Home Health Aides</dc:title>
  <dc:creator>Sandy</dc:creator>
  <cp:lastModifiedBy>Ledwith Robyn</cp:lastModifiedBy>
  <cp:revision>105</cp:revision>
  <cp:lastPrinted>2016-08-29T18:19:09Z</cp:lastPrinted>
  <dcterms:created xsi:type="dcterms:W3CDTF">2016-01-08T16:20:44Z</dcterms:created>
  <dcterms:modified xsi:type="dcterms:W3CDTF">2016-08-29T18:19:47Z</dcterms:modified>
</cp:coreProperties>
</file>