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3502"/>
            <a:ext cx="8382000" cy="3929263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3635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4063613" y="2026602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Referral form and</a:t>
            </a: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Summary of Care Document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4063613" y="4157027"/>
            <a:ext cx="104006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Consult Notes </a:t>
            </a:r>
            <a:endParaRPr lang="en-US" sz="1000" b="1" dirty="0" smtClean="0">
              <a:solidFill>
                <a:srgbClr val="012653"/>
              </a:solidFill>
              <a:cs typeface="Arial"/>
            </a:endParaRPr>
          </a:p>
          <a:p>
            <a:pPr algn="ctr">
              <a:lnSpc>
                <a:spcPts val="1300"/>
              </a:lnSpc>
            </a:pPr>
            <a:r>
              <a:rPr lang="en-US" sz="1000" b="1" dirty="0" smtClean="0">
                <a:solidFill>
                  <a:srgbClr val="012653"/>
                </a:solidFill>
                <a:cs typeface="Arial"/>
              </a:rPr>
              <a:t>or</a:t>
            </a:r>
            <a:endParaRPr lang="en-US" sz="1000" b="1" dirty="0">
              <a:solidFill>
                <a:srgbClr val="012653"/>
              </a:solidFill>
              <a:cs typeface="Arial"/>
            </a:endParaRP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Summary of Care Document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52603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52603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101090" y="3952367"/>
            <a:ext cx="1299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PRIMARY CARE PHYSICIAN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86550" y="3892694"/>
            <a:ext cx="1360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SPECIALTY</a:t>
            </a:r>
          </a:p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PROVIDER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To improve care coordination and achieve the Meaningful Use </a:t>
            </a:r>
            <a:r>
              <a:rPr lang="en-US" sz="1200" dirty="0" smtClean="0">
                <a:solidFill>
                  <a:srgbClr val="012653"/>
                </a:solidFill>
              </a:rPr>
              <a:t>HIE objective</a:t>
            </a:r>
            <a:r>
              <a:rPr lang="en-US" sz="1200" dirty="0">
                <a:solidFill>
                  <a:srgbClr val="012653"/>
                </a:solidFill>
              </a:rPr>
              <a:t>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REFERRAL AND DOCUMENT EXCHANGE BETWEEN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PRIMARY CARE PHYSICIAN AND SPECIALIST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61" y="2747418"/>
            <a:ext cx="918115" cy="106263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670" y="2747418"/>
            <a:ext cx="918315" cy="106263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334000" y="1879600"/>
            <a:ext cx="3181350" cy="4257496"/>
            <a:chOff x="5334000" y="1879600"/>
            <a:chExt cx="3181350" cy="4257496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165475" cy="372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smtClean="0"/>
                <a:t>The </a:t>
              </a:r>
              <a:r>
                <a:rPr lang="en-US" sz="1100" dirty="0"/>
                <a:t>primary care physician (PCP) of Practice A identifies the </a:t>
              </a:r>
              <a:r>
                <a:rPr lang="en-US" sz="1100" dirty="0" smtClean="0"/>
                <a:t>need for </a:t>
              </a:r>
              <a:r>
                <a:rPr lang="en-US" sz="1100" dirty="0"/>
                <a:t>a patient to see a specialist. The PCP sends a referral </a:t>
              </a:r>
              <a:r>
                <a:rPr lang="en-US" sz="1100" dirty="0" smtClean="0"/>
                <a:t>request form </a:t>
              </a:r>
              <a:r>
                <a:rPr lang="en-US" sz="1100" dirty="0"/>
                <a:t>along with the patient’s summary of care document to </a:t>
              </a:r>
              <a:r>
                <a:rPr lang="en-US" sz="1100" dirty="0" smtClean="0"/>
                <a:t>the specialist </a:t>
              </a:r>
              <a:r>
                <a:rPr lang="en-US" sz="1100" dirty="0"/>
                <a:t>at Practice B. The PCP will do this by searching for </a:t>
              </a:r>
              <a:r>
                <a:rPr lang="en-US" sz="1100" dirty="0" smtClean="0"/>
                <a:t>the specialist </a:t>
              </a:r>
              <a:r>
                <a:rPr lang="en-US" sz="1100" dirty="0"/>
                <a:t>in the Mass </a:t>
              </a:r>
              <a:r>
                <a:rPr lang="en-US" sz="1100" dirty="0" err="1"/>
                <a:t>HIway</a:t>
              </a:r>
              <a:r>
                <a:rPr lang="en-US" sz="1100" dirty="0"/>
                <a:t> Directory accessible via the </a:t>
              </a:r>
              <a:r>
                <a:rPr lang="en-US" sz="1100" dirty="0" smtClean="0"/>
                <a:t>PCP’s EHR </a:t>
              </a:r>
              <a:r>
                <a:rPr lang="en-US" sz="1100" dirty="0"/>
                <a:t>then sending the referral form and summary of care </a:t>
              </a:r>
              <a:r>
                <a:rPr lang="en-US" sz="1100" dirty="0" smtClean="0"/>
                <a:t>document to </a:t>
              </a:r>
              <a:r>
                <a:rPr lang="en-US" sz="1100" dirty="0"/>
                <a:t>the specialist’s Mass </a:t>
              </a:r>
              <a:r>
                <a:rPr lang="en-US" sz="1100" dirty="0" err="1"/>
                <a:t>HIway</a:t>
              </a:r>
              <a:r>
                <a:rPr lang="en-US" sz="1100" dirty="0"/>
                <a:t> Direct </a:t>
              </a:r>
              <a:r>
                <a:rPr lang="en-US" sz="1100" dirty="0" smtClean="0"/>
                <a:t>Address</a:t>
              </a:r>
              <a:r>
                <a:rPr lang="en-US" sz="1100" dirty="0" smtClean="0"/>
                <a:t>.</a:t>
              </a:r>
            </a:p>
            <a:p>
              <a:endParaRPr lang="en-US" sz="1100" dirty="0"/>
            </a:p>
            <a:p>
              <a:r>
                <a:rPr lang="en-US" sz="1100" dirty="0"/>
                <a:t>Upon receiving the referral request and summary of care for </a:t>
              </a:r>
              <a:r>
                <a:rPr lang="en-US" sz="1100" dirty="0" smtClean="0"/>
                <a:t>the patient </a:t>
              </a:r>
              <a:r>
                <a:rPr lang="en-US" sz="1100" dirty="0"/>
                <a:t>via the </a:t>
              </a:r>
              <a:r>
                <a:rPr lang="en-US" sz="1100" dirty="0" err="1"/>
                <a:t>HIway</a:t>
              </a:r>
              <a:r>
                <a:rPr lang="en-US" sz="1100" dirty="0"/>
                <a:t>, the </a:t>
              </a:r>
              <a:r>
                <a:rPr lang="en-US" sz="1100" dirty="0" smtClean="0"/>
                <a:t>specialist’s </a:t>
              </a:r>
              <a:r>
                <a:rPr lang="en-US" sz="1100" dirty="0"/>
                <a:t>office will schedule </a:t>
              </a:r>
              <a:r>
                <a:rPr lang="en-US" sz="1100" dirty="0" smtClean="0"/>
                <a:t>an appointment </a:t>
              </a:r>
              <a:r>
                <a:rPr lang="en-US" sz="1100" dirty="0"/>
                <a:t>with the patient. After the patient has been seen by </a:t>
              </a:r>
              <a:r>
                <a:rPr lang="en-US" sz="1100" dirty="0" smtClean="0"/>
                <a:t>the specialist</a:t>
              </a:r>
              <a:r>
                <a:rPr lang="en-US" sz="1100" dirty="0"/>
                <a:t>, the specialist will use the Mass </a:t>
              </a:r>
              <a:r>
                <a:rPr lang="en-US" sz="1100" dirty="0" err="1"/>
                <a:t>HIway</a:t>
              </a:r>
              <a:r>
                <a:rPr lang="en-US" sz="1100" dirty="0"/>
                <a:t> to send the </a:t>
              </a:r>
              <a:r>
                <a:rPr lang="en-US" sz="1100" dirty="0" smtClean="0"/>
                <a:t>consult note </a:t>
              </a:r>
              <a:r>
                <a:rPr lang="en-US" sz="1100" dirty="0"/>
                <a:t>to the PCP. The specialist will do this by searching for the PCP</a:t>
              </a:r>
            </a:p>
            <a:p>
              <a:r>
                <a:rPr lang="en-US" sz="1100" dirty="0"/>
                <a:t>in the Mass </a:t>
              </a:r>
              <a:r>
                <a:rPr lang="en-US" sz="1100" dirty="0" err="1"/>
                <a:t>HIway</a:t>
              </a:r>
              <a:r>
                <a:rPr lang="en-US" sz="1100" dirty="0"/>
                <a:t> Directory then sending the consult note to </a:t>
              </a:r>
              <a:r>
                <a:rPr lang="en-US" sz="1100" dirty="0" smtClean="0"/>
                <a:t>the PCP’s </a:t>
              </a:r>
              <a:r>
                <a:rPr lang="en-US" sz="1100" dirty="0"/>
                <a:t>Mass </a:t>
              </a:r>
              <a:r>
                <a:rPr lang="en-US" sz="1100" dirty="0" err="1"/>
                <a:t>HIway</a:t>
              </a:r>
              <a:r>
                <a:rPr lang="en-US" sz="1100" dirty="0"/>
                <a:t> Direct </a:t>
              </a:r>
              <a:r>
                <a:rPr lang="en-US" sz="1100" dirty="0" smtClean="0"/>
                <a:t>Address</a:t>
              </a:r>
              <a:r>
                <a:rPr lang="en-US" sz="1100" dirty="0"/>
                <a:t>, thus closing the referral loop</a:t>
              </a:r>
              <a:r>
                <a:rPr lang="en-US" sz="1100" dirty="0" smtClean="0"/>
                <a:t>.</a:t>
              </a:r>
              <a:endParaRPr lang="en-US" altLang="ja-JP" sz="1100" dirty="0"/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05000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3912870"/>
            <a:ext cx="3897630" cy="1303586"/>
            <a:chOff x="762000" y="4038600"/>
            <a:chExt cx="3897630" cy="1303586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846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A - ambulatory practice; primary </a:t>
              </a:r>
              <a:r>
                <a:rPr lang="en-US" sz="1100" dirty="0" smtClean="0"/>
                <a:t>care physician;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B – specialty practice; </a:t>
              </a:r>
              <a:r>
                <a:rPr lang="en-US" sz="1100" dirty="0" smtClean="0"/>
                <a:t>specialist physician.</a:t>
              </a:r>
            </a:p>
            <a:p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EHR </a:t>
              </a:r>
              <a:r>
                <a:rPr lang="en-US" sz="1100" dirty="0"/>
                <a:t>Direct </a:t>
              </a:r>
              <a:r>
                <a:rPr lang="en-US" sz="1100" dirty="0" smtClean="0"/>
                <a:t>Interface. 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0" y="2823210"/>
            <a:ext cx="3897630" cy="778827"/>
            <a:chOff x="762000" y="2971800"/>
            <a:chExt cx="3897630" cy="778827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32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/>
                <a:t>To improve care coordination and achieve </a:t>
              </a:r>
              <a:r>
                <a:rPr lang="en-US" sz="1100" dirty="0" smtClean="0"/>
                <a:t>the Meaningful </a:t>
              </a:r>
              <a:r>
                <a:rPr lang="en-US" sz="1100" dirty="0"/>
                <a:t>Use </a:t>
              </a:r>
              <a:r>
                <a:rPr lang="en-US" sz="1100" dirty="0" smtClean="0"/>
                <a:t>HIE objective.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5299710"/>
            <a:ext cx="3897630" cy="806212"/>
            <a:chOff x="762000" y="5402580"/>
            <a:chExt cx="3897630" cy="806212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Referral Request Form or </a:t>
              </a:r>
              <a:r>
                <a:rPr lang="en-US" sz="1200" dirty="0" smtClean="0"/>
                <a:t>message;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CCD - Summary of </a:t>
              </a:r>
              <a:r>
                <a:rPr lang="en-US" sz="1200"/>
                <a:t>Care </a:t>
              </a:r>
              <a:r>
                <a:rPr lang="en-US" sz="1200" smtClean="0"/>
                <a:t>document.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62000" y="1905000"/>
            <a:ext cx="3897630" cy="626477"/>
            <a:chOff x="762000" y="1905000"/>
            <a:chExt cx="3897630" cy="62647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Ambulatory Practice to Specialty </a:t>
              </a:r>
              <a:r>
                <a:rPr lang="en-US" sz="1100" dirty="0" smtClean="0"/>
                <a:t>Practice.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REFERRAL AND </a:t>
            </a:r>
            <a:r>
              <a:rPr lang="en-US" b="1" dirty="0" smtClean="0">
                <a:solidFill>
                  <a:srgbClr val="F37E2D"/>
                </a:solidFill>
              </a:rPr>
              <a:t>DOCUMENT EXCHANGE BETWEEN</a:t>
            </a:r>
            <a:endParaRPr lang="en-US" b="1" dirty="0">
              <a:solidFill>
                <a:srgbClr val="F37E2D"/>
              </a:solidFill>
            </a:endParaRPr>
          </a:p>
          <a:p>
            <a:pPr algn="ctr"/>
            <a:r>
              <a:rPr lang="en-US" b="1" dirty="0" smtClean="0">
                <a:solidFill>
                  <a:srgbClr val="F37E2D"/>
                </a:solidFill>
              </a:rPr>
              <a:t>PRIMARY </a:t>
            </a:r>
            <a:r>
              <a:rPr lang="en-US" b="1" dirty="0">
                <a:solidFill>
                  <a:srgbClr val="F37E2D"/>
                </a:solidFill>
              </a:rPr>
              <a:t>CARE PHYSICIAN </a:t>
            </a:r>
            <a:r>
              <a:rPr lang="en-US" b="1" dirty="0" smtClean="0">
                <a:solidFill>
                  <a:srgbClr val="F37E2D"/>
                </a:solidFill>
              </a:rPr>
              <a:t>AND </a:t>
            </a:r>
            <a:r>
              <a:rPr lang="en-US" b="1" dirty="0">
                <a:solidFill>
                  <a:srgbClr val="F37E2D"/>
                </a:solidFill>
              </a:rPr>
              <a:t>SPECIALIST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3304</TotalTime>
  <Words>306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140</cp:revision>
  <dcterms:created xsi:type="dcterms:W3CDTF">2015-12-02T16:31:52Z</dcterms:created>
  <dcterms:modified xsi:type="dcterms:W3CDTF">2020-08-14T17:15:42Z</dcterms:modified>
</cp:coreProperties>
</file>