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8" r:id="rId1"/>
  </p:sldMasterIdLst>
  <p:notesMasterIdLst>
    <p:notesMasterId r:id="rId4"/>
  </p:notesMasterIdLst>
  <p:handoutMasterIdLst>
    <p:handoutMasterId r:id="rId5"/>
  </p:handoutMasterIdLst>
  <p:sldIdLst>
    <p:sldId id="310" r:id="rId2"/>
    <p:sldId id="309"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869"/>
    <a:srgbClr val="505871"/>
    <a:srgbClr val="142456"/>
    <a:srgbClr val="F48228"/>
    <a:srgbClr val="7CA5D7"/>
    <a:srgbClr val="FADB2E"/>
    <a:srgbClr val="8989B7"/>
    <a:srgbClr val="1945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7" d="100"/>
          <a:sy n="87"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AD458B-99DE-0340-868E-ECDE6A7F2C27}" type="datetimeFigureOut">
              <a:rPr lang="en-US" smtClean="0"/>
              <a:t>3/23/2021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1F98E4-1D18-C344-92FD-00EE0FA79FB9}" type="slidenum">
              <a:rPr lang="en-US" smtClean="0"/>
              <a:t>‹#›</a:t>
            </a:fld>
            <a:endParaRPr lang="en-US"/>
          </a:p>
        </p:txBody>
      </p:sp>
    </p:spTree>
    <p:extLst>
      <p:ext uri="{BB962C8B-B14F-4D97-AF65-F5344CB8AC3E}">
        <p14:creationId xmlns:p14="http://schemas.microsoft.com/office/powerpoint/2010/main" val="2831808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8307F9-431B-024C-8D06-703983065B27}" type="datetimeFigureOut">
              <a:rPr lang="en-US" smtClean="0"/>
              <a:t>3/23/2021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3D733E-9ACC-9641-A10E-C75D8B9EFDF9}" type="slidenum">
              <a:rPr lang="en-US" smtClean="0"/>
              <a:t>‹#›</a:t>
            </a:fld>
            <a:endParaRPr lang="en-US"/>
          </a:p>
        </p:txBody>
      </p:sp>
    </p:spTree>
    <p:extLst>
      <p:ext uri="{BB962C8B-B14F-4D97-AF65-F5344CB8AC3E}">
        <p14:creationId xmlns:p14="http://schemas.microsoft.com/office/powerpoint/2010/main" val="25835658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3D733E-9ACC-9641-A10E-C75D8B9EFDF9}" type="slidenum">
              <a:rPr lang="en-US" smtClean="0"/>
              <a:t>1</a:t>
            </a:fld>
            <a:endParaRPr lang="en-US"/>
          </a:p>
        </p:txBody>
      </p:sp>
    </p:spTree>
    <p:extLst>
      <p:ext uri="{BB962C8B-B14F-4D97-AF65-F5344CB8AC3E}">
        <p14:creationId xmlns:p14="http://schemas.microsoft.com/office/powerpoint/2010/main" val="157737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834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457201" y="165101"/>
            <a:ext cx="8229601" cy="639762"/>
          </a:xfrm>
          <a:prstGeom prst="rect">
            <a:avLst/>
          </a:prstGeom>
        </p:spPr>
        <p:txBody>
          <a:bodyPr lIns="91415" tIns="45707" rIns="91415" bIns="45707"/>
          <a:lstStyle>
            <a:lvl1pPr algn="l">
              <a:defRPr sz="2400" b="0" i="0">
                <a:solidFill>
                  <a:schemeClr val="bg1"/>
                </a:solidFill>
                <a:latin typeface="+mj-lt"/>
                <a:cs typeface="Georgia"/>
              </a:defRPr>
            </a:lvl1pPr>
          </a:lstStyle>
          <a:p>
            <a:r>
              <a:rPr lang="en-US" smtClean="0"/>
              <a:t>Click to edit Master title style</a:t>
            </a:r>
            <a:endParaRPr lang="en-US" dirty="0"/>
          </a:p>
        </p:txBody>
      </p:sp>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hyperlink" Target="https://www.masshiway.net/Resources/HIE_Spotlight_Stories/Brockton_Neighborhood_Health_Center"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381000" y="1659594"/>
            <a:ext cx="8382000" cy="3934006"/>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4" name="Picture 3" descr="use-case-arrows.png"/>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540000" y="2299329"/>
            <a:ext cx="4059936" cy="2496312"/>
          </a:xfrm>
          <a:prstGeom prst="rect">
            <a:avLst/>
          </a:prstGeom>
        </p:spPr>
      </p:pic>
      <p:sp>
        <p:nvSpPr>
          <p:cNvPr id="5" name="Folded Corner 4"/>
          <p:cNvSpPr/>
          <p:nvPr/>
        </p:nvSpPr>
        <p:spPr>
          <a:xfrm>
            <a:off x="3943350" y="1989575"/>
            <a:ext cx="1371600" cy="1005085"/>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r>
              <a:rPr lang="en-US" sz="900" dirty="0">
                <a:solidFill>
                  <a:srgbClr val="053869"/>
                </a:solidFill>
              </a:rPr>
              <a:t>Continuity of Care (CCD) and Referral document </a:t>
            </a:r>
            <a:r>
              <a:rPr lang="en-US" sz="900" dirty="0" smtClean="0">
                <a:solidFill>
                  <a:srgbClr val="053869"/>
                </a:solidFill>
              </a:rPr>
              <a:t>from </a:t>
            </a:r>
            <a:r>
              <a:rPr lang="en-US" sz="900" dirty="0">
                <a:solidFill>
                  <a:srgbClr val="053869"/>
                </a:solidFill>
              </a:rPr>
              <a:t>BNHC’s </a:t>
            </a:r>
            <a:r>
              <a:rPr lang="en-US" sz="900" dirty="0" err="1">
                <a:solidFill>
                  <a:srgbClr val="053869"/>
                </a:solidFill>
              </a:rPr>
              <a:t>NextGen</a:t>
            </a:r>
            <a:r>
              <a:rPr lang="en-US" sz="900" dirty="0">
                <a:solidFill>
                  <a:srgbClr val="053869"/>
                </a:solidFill>
              </a:rPr>
              <a:t> EHR system to a Mass </a:t>
            </a:r>
            <a:r>
              <a:rPr lang="en-US" sz="900" dirty="0" err="1">
                <a:solidFill>
                  <a:srgbClr val="053869"/>
                </a:solidFill>
              </a:rPr>
              <a:t>HIway</a:t>
            </a:r>
            <a:r>
              <a:rPr lang="en-US" sz="900" dirty="0">
                <a:solidFill>
                  <a:srgbClr val="053869"/>
                </a:solidFill>
              </a:rPr>
              <a:t> Webmail inbox at Brockton Hospital’s ED</a:t>
            </a:r>
            <a:endParaRPr lang="en-US" sz="900" dirty="0">
              <a:solidFill>
                <a:srgbClr val="053869"/>
              </a:solidFill>
              <a:cs typeface="Arial"/>
            </a:endParaRPr>
          </a:p>
        </p:txBody>
      </p:sp>
      <p:sp>
        <p:nvSpPr>
          <p:cNvPr id="6" name="Folded Corner 5"/>
          <p:cNvSpPr/>
          <p:nvPr/>
        </p:nvSpPr>
        <p:spPr>
          <a:xfrm>
            <a:off x="3943350" y="4120000"/>
            <a:ext cx="1371600" cy="998855"/>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lvl="0" algn="ctr" defTabSz="914400" eaLnBrk="0" fontAlgn="base" hangingPunct="0">
              <a:spcBef>
                <a:spcPct val="0"/>
              </a:spcBef>
              <a:spcAft>
                <a:spcPct val="0"/>
              </a:spcAft>
            </a:pPr>
            <a:r>
              <a:rPr lang="en-US" sz="900" dirty="0">
                <a:solidFill>
                  <a:srgbClr val="053869"/>
                </a:solidFill>
              </a:rPr>
              <a:t>Brockton Hospital sends messages and Discharge Summaries back to BNHC as needed.</a:t>
            </a:r>
          </a:p>
        </p:txBody>
      </p:sp>
      <p:sp>
        <p:nvSpPr>
          <p:cNvPr id="7" name="Oval 21"/>
          <p:cNvSpPr>
            <a:spLocks noChangeArrowheads="1"/>
          </p:cNvSpPr>
          <p:nvPr/>
        </p:nvSpPr>
        <p:spPr bwMode="auto">
          <a:xfrm>
            <a:off x="6324600" y="2489003"/>
            <a:ext cx="2133600" cy="2130425"/>
          </a:xfrm>
          <a:prstGeom prst="ellipse">
            <a:avLst/>
          </a:prstGeom>
          <a:solidFill>
            <a:schemeClr val="bg1"/>
          </a:solidFill>
          <a:ln>
            <a:noFill/>
          </a:ln>
          <a:extLst/>
        </p:spPr>
        <p:txBody>
          <a:bodyPr wrap="none" anchor="ctr"/>
          <a:lstStyle/>
          <a:p>
            <a:endParaRPr lang="en-US"/>
          </a:p>
        </p:txBody>
      </p:sp>
      <p:sp>
        <p:nvSpPr>
          <p:cNvPr id="8" name="Oval 25"/>
          <p:cNvSpPr>
            <a:spLocks noChangeArrowheads="1"/>
          </p:cNvSpPr>
          <p:nvPr/>
        </p:nvSpPr>
        <p:spPr bwMode="auto">
          <a:xfrm>
            <a:off x="685800" y="2489003"/>
            <a:ext cx="2133600" cy="2130425"/>
          </a:xfrm>
          <a:prstGeom prst="ellipse">
            <a:avLst/>
          </a:prstGeom>
          <a:solidFill>
            <a:schemeClr val="bg1"/>
          </a:solidFill>
          <a:ln>
            <a:noFill/>
          </a:ln>
          <a:extLst/>
        </p:spPr>
        <p:txBody>
          <a:bodyPr wrap="none" anchor="ctr"/>
          <a:lstStyle/>
          <a:p>
            <a:endParaRPr lang="en-US"/>
          </a:p>
        </p:txBody>
      </p:sp>
      <p:sp>
        <p:nvSpPr>
          <p:cNvPr id="9" name="TextBox 8"/>
          <p:cNvSpPr txBox="1"/>
          <p:nvPr/>
        </p:nvSpPr>
        <p:spPr>
          <a:xfrm>
            <a:off x="1121562" y="3783170"/>
            <a:ext cx="1264919" cy="600164"/>
          </a:xfrm>
          <a:prstGeom prst="rect">
            <a:avLst/>
          </a:prstGeom>
          <a:noFill/>
        </p:spPr>
        <p:txBody>
          <a:bodyPr wrap="square" rtlCol="0">
            <a:spAutoFit/>
          </a:bodyPr>
          <a:lstStyle/>
          <a:p>
            <a:pPr algn="ctr"/>
            <a:r>
              <a:rPr lang="en-US" sz="1100" b="1" dirty="0" smtClean="0">
                <a:solidFill>
                  <a:srgbClr val="012653"/>
                </a:solidFill>
                <a:cs typeface="Arial"/>
              </a:rPr>
              <a:t>Brockton Neighborhood Health Center</a:t>
            </a:r>
            <a:endParaRPr lang="en-US" sz="1100" b="1" dirty="0">
              <a:solidFill>
                <a:srgbClr val="012653"/>
              </a:solidFill>
              <a:cs typeface="Arial"/>
            </a:endParaRPr>
          </a:p>
        </p:txBody>
      </p:sp>
      <p:sp>
        <p:nvSpPr>
          <p:cNvPr id="10" name="TextBox 9"/>
          <p:cNvSpPr txBox="1"/>
          <p:nvPr/>
        </p:nvSpPr>
        <p:spPr>
          <a:xfrm>
            <a:off x="6701218" y="3884781"/>
            <a:ext cx="1360170" cy="430887"/>
          </a:xfrm>
          <a:prstGeom prst="rect">
            <a:avLst/>
          </a:prstGeom>
          <a:noFill/>
        </p:spPr>
        <p:txBody>
          <a:bodyPr wrap="square" rtlCol="0">
            <a:spAutoFit/>
          </a:bodyPr>
          <a:lstStyle/>
          <a:p>
            <a:pPr algn="ctr"/>
            <a:r>
              <a:rPr lang="en-US" sz="1100" b="1" dirty="0" smtClean="0">
                <a:solidFill>
                  <a:srgbClr val="012653"/>
                </a:solidFill>
                <a:cs typeface="Arial"/>
              </a:rPr>
              <a:t>Brockton Hospital</a:t>
            </a:r>
            <a:endParaRPr lang="en-US" sz="1100" b="1" dirty="0">
              <a:solidFill>
                <a:srgbClr val="012653"/>
              </a:solidFill>
              <a:cs typeface="Arial"/>
            </a:endParaRPr>
          </a:p>
        </p:txBody>
      </p:sp>
      <p:sp>
        <p:nvSpPr>
          <p:cNvPr id="11" name="Rectangle 16"/>
          <p:cNvSpPr>
            <a:spLocks noChangeArrowheads="1"/>
          </p:cNvSpPr>
          <p:nvPr/>
        </p:nvSpPr>
        <p:spPr bwMode="auto">
          <a:xfrm>
            <a:off x="1177290" y="5797175"/>
            <a:ext cx="7585710" cy="685800"/>
          </a:xfrm>
          <a:prstGeom prst="rect">
            <a:avLst/>
          </a:prstGeom>
          <a:noFill/>
          <a:ln w="9525">
            <a:solidFill>
              <a:srgbClr val="F48228"/>
            </a:solidFill>
            <a:miter lim="800000"/>
            <a:headEnd/>
            <a:tailEnd/>
          </a:ln>
        </p:spPr>
        <p:txBody>
          <a:bodyPr lIns="182880" rIns="182880" anchor="ctr"/>
          <a:lstStyle/>
          <a:p>
            <a:pPr>
              <a:lnSpc>
                <a:spcPct val="95000"/>
              </a:lnSpc>
            </a:pPr>
            <a:r>
              <a:rPr lang="en-US" sz="1200" dirty="0"/>
              <a:t>Establish a collaborative healthcare environment </a:t>
            </a:r>
            <a:r>
              <a:rPr lang="en-US" sz="1200" dirty="0" smtClean="0"/>
              <a:t>using </a:t>
            </a:r>
            <a:r>
              <a:rPr lang="en-US" sz="1200" dirty="0"/>
              <a:t>HIE to </a:t>
            </a:r>
            <a:r>
              <a:rPr lang="en-US" sz="1200" dirty="0" smtClean="0"/>
              <a:t>coordinate the care for behavioral health patients who transition between a Community Health Center and a Hospital that use different EHR systems</a:t>
            </a:r>
            <a:endParaRPr lang="en-US" sz="1200" dirty="0">
              <a:solidFill>
                <a:srgbClr val="404040"/>
              </a:solidFill>
            </a:endParaRPr>
          </a:p>
        </p:txBody>
      </p:sp>
      <p:sp>
        <p:nvSpPr>
          <p:cNvPr id="12" name="Rectangle 17"/>
          <p:cNvSpPr>
            <a:spLocks noChangeArrowheads="1"/>
          </p:cNvSpPr>
          <p:nvPr/>
        </p:nvSpPr>
        <p:spPr bwMode="auto">
          <a:xfrm>
            <a:off x="381000" y="5797175"/>
            <a:ext cx="685800" cy="685800"/>
          </a:xfrm>
          <a:prstGeom prst="rect">
            <a:avLst/>
          </a:prstGeom>
          <a:noFill/>
          <a:ln w="9525">
            <a:solidFill>
              <a:srgbClr val="F48228"/>
            </a:solidFill>
            <a:miter lim="800000"/>
            <a:headEnd/>
            <a:tailEnd/>
          </a:ln>
          <a:extLst>
            <a:ext uri="{909E8E84-426E-40dd-AFC4-6F175D3DCCD1}">
              <a14:hiddenFill xmlns="" xmlns:a14="http://schemas.microsoft.com/office/drawing/2010/main">
                <a:solidFill>
                  <a:schemeClr val="bg1"/>
                </a:solidFill>
              </a14:hiddenFill>
            </a:ext>
          </a:extLst>
        </p:spPr>
        <p:txBody>
          <a:bodyPr wrap="none" anchor="ctr"/>
          <a:lstStyle/>
          <a:p>
            <a:endParaRPr lang="en-US">
              <a:solidFill>
                <a:srgbClr val="F48228"/>
              </a:solidFill>
            </a:endParaRPr>
          </a:p>
        </p:txBody>
      </p:sp>
      <p:sp>
        <p:nvSpPr>
          <p:cNvPr id="13" name="Rectangle 18"/>
          <p:cNvSpPr>
            <a:spLocks noChangeArrowheads="1"/>
          </p:cNvSpPr>
          <p:nvPr/>
        </p:nvSpPr>
        <p:spPr bwMode="auto">
          <a:xfrm>
            <a:off x="398463" y="6009900"/>
            <a:ext cx="668337" cy="2905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r>
              <a:rPr lang="en-US" sz="1300" dirty="0">
                <a:solidFill>
                  <a:srgbClr val="F48228"/>
                </a:solidFill>
              </a:rPr>
              <a:t>GOAL</a:t>
            </a:r>
          </a:p>
        </p:txBody>
      </p:sp>
      <p:sp>
        <p:nvSpPr>
          <p:cNvPr id="15" name="TextBox 14"/>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48228"/>
                </a:solidFill>
              </a:rPr>
              <a:t>STREAMLINED REFERRAL AND DOCUMENT EXCHANGE </a:t>
            </a:r>
            <a:br>
              <a:rPr lang="en-US" b="1" dirty="0" smtClean="0">
                <a:solidFill>
                  <a:srgbClr val="F48228"/>
                </a:solidFill>
              </a:rPr>
            </a:br>
            <a:r>
              <a:rPr lang="en-US" b="1" dirty="0" smtClean="0">
                <a:solidFill>
                  <a:srgbClr val="F48228"/>
                </a:solidFill>
              </a:rPr>
              <a:t>BETWEEN COMMUNITY HEALTH CENTER AND HOSPITAL</a:t>
            </a:r>
            <a:endParaRPr lang="en-US" sz="1600" dirty="0">
              <a:solidFill>
                <a:srgbClr val="F48228"/>
              </a:solidFill>
            </a:endParaRPr>
          </a:p>
        </p:txBody>
      </p:sp>
      <p:sp>
        <p:nvSpPr>
          <p:cNvPr id="16" name="TextBox 15"/>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697" y="2823911"/>
            <a:ext cx="1225402" cy="944962"/>
          </a:xfrm>
          <a:prstGeom prst="rect">
            <a:avLst/>
          </a:prstGeom>
        </p:spPr>
      </p:pic>
      <p:pic>
        <p:nvPicPr>
          <p:cNvPr id="29" name="Picture 28"/>
          <p:cNvPicPr>
            <a:picLocks noChangeAspect="1"/>
          </p:cNvPicPr>
          <p:nvPr/>
        </p:nvPicPr>
        <p:blipFill>
          <a:blip r:embed="rId6"/>
          <a:srcRect r="-38" b="9999"/>
          <a:stretch>
            <a:fillRect/>
          </a:stretch>
        </p:blipFill>
        <p:spPr>
          <a:xfrm>
            <a:off x="4" y="788670"/>
            <a:ext cx="9159246" cy="45720"/>
          </a:xfrm>
          <a:prstGeom prst="rect">
            <a:avLst/>
          </a:prstGeom>
          <a:effectLst/>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5810" y="2913366"/>
            <a:ext cx="951179" cy="946037"/>
          </a:xfrm>
          <a:prstGeom prst="rect">
            <a:avLst/>
          </a:prstGeom>
        </p:spPr>
      </p:pic>
      <p:sp>
        <p:nvSpPr>
          <p:cNvPr id="19" name="TextBox 18"/>
          <p:cNvSpPr txBox="1"/>
          <p:nvPr/>
        </p:nvSpPr>
        <p:spPr>
          <a:xfrm>
            <a:off x="2926081" y="0"/>
            <a:ext cx="339851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CLOSED LOOP REFERRALS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648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334000" y="1816229"/>
            <a:ext cx="3181350" cy="4615960"/>
            <a:chOff x="5334000" y="1879600"/>
            <a:chExt cx="3181350" cy="4615960"/>
          </a:xfrm>
        </p:grpSpPr>
        <p:sp>
          <p:nvSpPr>
            <p:cNvPr id="5" name="Rectangle 8"/>
            <p:cNvSpPr>
              <a:spLocks noChangeArrowheads="1"/>
            </p:cNvSpPr>
            <p:nvPr/>
          </p:nvSpPr>
          <p:spPr bwMode="auto">
            <a:xfrm>
              <a:off x="5349875" y="2340576"/>
              <a:ext cx="3165475" cy="41549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lvl="0" defTabSz="914400" eaLnBrk="0" fontAlgn="base" hangingPunct="0">
                <a:spcBef>
                  <a:spcPct val="0"/>
                </a:spcBef>
                <a:spcAft>
                  <a:spcPct val="0"/>
                </a:spcAft>
              </a:pPr>
              <a:r>
                <a:rPr lang="en-US" sz="1000" dirty="0"/>
                <a:t>BNHC often makes referrals to Brockton Hospital </a:t>
              </a:r>
              <a:r>
                <a:rPr lang="en-US" sz="1000" dirty="0" smtClean="0"/>
                <a:t>and </a:t>
              </a:r>
              <a:r>
                <a:rPr lang="en-US" sz="1000" dirty="0"/>
                <a:t>recognized that there were gaps in the process of sending referrals and transition of care documents. It was difficult to maintain the continuity of care for their most vulnerable patients, </a:t>
              </a:r>
              <a:r>
                <a:rPr lang="en-US" sz="1000" dirty="0" smtClean="0"/>
                <a:t>as it required sending the documents ahead of the patient’s arrival at the hospital. BNHC needed to call staff at the hospital to alert them, which was an inefficient and time consuming process.</a:t>
              </a:r>
            </a:p>
            <a:p>
              <a:pPr lvl="0" defTabSz="914400" eaLnBrk="0" fontAlgn="base" hangingPunct="0">
                <a:spcBef>
                  <a:spcPct val="0"/>
                </a:spcBef>
                <a:spcAft>
                  <a:spcPct val="0"/>
                </a:spcAft>
              </a:pPr>
              <a:endParaRPr lang="en-US" altLang="en-US" sz="1000" dirty="0" smtClean="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sz="1000" dirty="0"/>
                <a:t>BNHC and Brockton Hospital created new workflows and communication trees to send protected patient health information electronically using the Mass </a:t>
              </a:r>
              <a:r>
                <a:rPr lang="en-US" sz="1000" dirty="0" err="1"/>
                <a:t>HIway</a:t>
              </a:r>
              <a:r>
                <a:rPr lang="en-US" sz="1000" dirty="0"/>
                <a:t>. BNHC staff now send a Continuity of Care (CCD) and Referral document from their </a:t>
              </a:r>
              <a:r>
                <a:rPr lang="en-US" sz="1000" dirty="0" err="1"/>
                <a:t>NextGen</a:t>
              </a:r>
              <a:r>
                <a:rPr lang="en-US" sz="1000" dirty="0"/>
                <a:t> EHR system to a Mass </a:t>
              </a:r>
              <a:r>
                <a:rPr lang="en-US" sz="1000" dirty="0" err="1"/>
                <a:t>HIway</a:t>
              </a:r>
              <a:r>
                <a:rPr lang="en-US" sz="1000" dirty="0"/>
                <a:t> </a:t>
              </a:r>
              <a:r>
                <a:rPr lang="en-US" sz="1000" dirty="0" smtClean="0"/>
                <a:t>Webmail </a:t>
              </a:r>
              <a:r>
                <a:rPr lang="en-US" sz="1000" dirty="0"/>
                <a:t>inbox at the Emergency Department at Brockton Hospital. Brockton Hospital can then send messages and Discharge Summaries back to BNHC as needed</a:t>
              </a:r>
              <a:r>
                <a:rPr lang="en-US" sz="1000" dirty="0" smtClean="0"/>
                <a:t>.</a:t>
              </a:r>
            </a:p>
            <a:p>
              <a:pPr lvl="0" defTabSz="914400" eaLnBrk="0" fontAlgn="base" hangingPunct="0">
                <a:spcBef>
                  <a:spcPct val="0"/>
                </a:spcBef>
                <a:spcAft>
                  <a:spcPct val="0"/>
                </a:spcAft>
              </a:pPr>
              <a:endParaRPr lang="en-US" altLang="en-US" sz="1000" dirty="0">
                <a:ea typeface="Calibri" panose="020F0502020204030204" pitchFamily="34" charset="0"/>
                <a:cs typeface="Arial" panose="020B0604020202020204" pitchFamily="34" charset="0"/>
              </a:endParaRPr>
            </a:p>
            <a:p>
              <a:pPr lvl="0" defTabSz="914400" eaLnBrk="0" fontAlgn="base" hangingPunct="0">
                <a:spcBef>
                  <a:spcPct val="0"/>
                </a:spcBef>
                <a:spcAft>
                  <a:spcPct val="0"/>
                </a:spcAft>
              </a:pPr>
              <a:r>
                <a:rPr lang="en-US" sz="1000" dirty="0"/>
                <a:t>Use of the </a:t>
              </a:r>
              <a:r>
                <a:rPr lang="en-US" sz="1000" dirty="0" smtClean="0"/>
                <a:t>Webmail </a:t>
              </a:r>
              <a:r>
                <a:rPr lang="en-US" sz="1000" dirty="0"/>
                <a:t>inbox was necessary because Brockton Hospital’s </a:t>
              </a:r>
              <a:r>
                <a:rPr lang="en-US" sz="1000" dirty="0" err="1"/>
                <a:t>Meditech</a:t>
              </a:r>
              <a:r>
                <a:rPr lang="en-US" sz="1000" dirty="0"/>
                <a:t> EHR system did not have the capability to receive the documents sent from BNHC’s </a:t>
              </a:r>
              <a:r>
                <a:rPr lang="en-US" sz="1000" dirty="0" err="1"/>
                <a:t>NextGen</a:t>
              </a:r>
              <a:r>
                <a:rPr lang="en-US" sz="1000" dirty="0"/>
                <a:t> EHR system. This setup enabled the exchange of information despite the fact that the </a:t>
              </a:r>
              <a:endParaRPr lang="en-US" sz="1000" dirty="0" smtClean="0"/>
            </a:p>
            <a:p>
              <a:pPr lvl="0" defTabSz="914400" eaLnBrk="0" fontAlgn="base" hangingPunct="0">
                <a:spcBef>
                  <a:spcPct val="0"/>
                </a:spcBef>
                <a:spcAft>
                  <a:spcPct val="0"/>
                </a:spcAft>
              </a:pPr>
              <a:r>
                <a:rPr lang="en-US" sz="1000" dirty="0" smtClean="0"/>
                <a:t>two </a:t>
              </a:r>
              <a:r>
                <a:rPr lang="en-US" sz="1000" dirty="0"/>
                <a:t>EHR systems used by the two organizations </a:t>
              </a:r>
              <a:endParaRPr lang="en-US" sz="1000" dirty="0" smtClean="0"/>
            </a:p>
            <a:p>
              <a:pPr lvl="0" defTabSz="914400" eaLnBrk="0" fontAlgn="base" hangingPunct="0">
                <a:spcBef>
                  <a:spcPct val="0"/>
                </a:spcBef>
                <a:spcAft>
                  <a:spcPct val="0"/>
                </a:spcAft>
              </a:pPr>
              <a:r>
                <a:rPr lang="en-US" sz="1000" dirty="0" smtClean="0"/>
                <a:t>are not </a:t>
              </a:r>
              <a:r>
                <a:rPr lang="en-US" sz="1000" dirty="0"/>
                <a:t>yet interoperable.</a:t>
              </a:r>
              <a:endParaRPr lang="en-US" altLang="en-US" sz="1000" dirty="0">
                <a:ea typeface="Calibri" panose="020F0502020204030204" pitchFamily="34" charset="0"/>
                <a:cs typeface="Arial" panose="020B0604020202020204" pitchFamily="34" charset="0"/>
              </a:endParaRPr>
            </a:p>
          </p:txBody>
        </p:sp>
        <p:sp>
          <p:nvSpPr>
            <p:cNvPr id="6" name="Rectangle 10"/>
            <p:cNvSpPr>
              <a:spLocks noChangeArrowheads="1"/>
            </p:cNvSpPr>
            <p:nvPr/>
          </p:nvSpPr>
          <p:spPr bwMode="auto">
            <a:xfrm>
              <a:off x="5334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2024856"/>
            <a:ext cx="0" cy="4267200"/>
          </a:xfrm>
          <a:prstGeom prst="line">
            <a:avLst/>
          </a:prstGeom>
          <a:noFill/>
          <a:ln w="38100" cap="rnd">
            <a:solidFill>
              <a:srgbClr val="F48228"/>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8" name="Group 7"/>
          <p:cNvGrpSpPr/>
          <p:nvPr/>
        </p:nvGrpSpPr>
        <p:grpSpPr>
          <a:xfrm>
            <a:off x="762000" y="4111024"/>
            <a:ext cx="3897630" cy="826532"/>
            <a:chOff x="762000" y="4038600"/>
            <a:chExt cx="3897630" cy="826532"/>
          </a:xfrm>
        </p:grpSpPr>
        <p:sp>
          <p:nvSpPr>
            <p:cNvPr id="9" name="Rectangle 7"/>
            <p:cNvSpPr>
              <a:spLocks noChangeArrowheads="1"/>
            </p:cNvSpPr>
            <p:nvPr/>
          </p:nvSpPr>
          <p:spPr bwMode="auto">
            <a:xfrm>
              <a:off x="773430" y="4495800"/>
              <a:ext cx="3886200" cy="3693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285750" indent="-285750">
                <a:buFont typeface="Arial" panose="020B0604020202020204" pitchFamily="34" charset="0"/>
                <a:buChar char="•"/>
              </a:pPr>
              <a:r>
                <a:rPr lang="en-US" sz="1200" dirty="0" smtClean="0">
                  <a:solidFill>
                    <a:srgbClr val="404040"/>
                  </a:solidFill>
                </a:rPr>
                <a:t>Brockton Neighborhood Health Center (BNHC)</a:t>
              </a:r>
            </a:p>
            <a:p>
              <a:pPr marL="285750" indent="-285750">
                <a:buFont typeface="Arial" panose="020B0604020202020204" pitchFamily="34" charset="0"/>
                <a:buChar char="•"/>
              </a:pPr>
              <a:r>
                <a:rPr lang="en-US" sz="1200" dirty="0" smtClean="0">
                  <a:solidFill>
                    <a:srgbClr val="404040"/>
                  </a:solidFill>
                </a:rPr>
                <a:t>Brockton Hospital</a:t>
              </a:r>
              <a:endParaRPr lang="en-US" sz="1200" dirty="0">
                <a:solidFill>
                  <a:srgbClr val="404040"/>
                </a:solidFill>
              </a:endParaRPr>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09365"/>
            <a:ext cx="3897630" cy="1224718"/>
            <a:chOff x="762000" y="2926535"/>
            <a:chExt cx="3897630" cy="1224718"/>
          </a:xfrm>
        </p:grpSpPr>
        <p:sp>
          <p:nvSpPr>
            <p:cNvPr id="10" name="Rectangle 9"/>
            <p:cNvSpPr>
              <a:spLocks noChangeArrowheads="1"/>
            </p:cNvSpPr>
            <p:nvPr/>
          </p:nvSpPr>
          <p:spPr bwMode="auto">
            <a:xfrm>
              <a:off x="777875" y="3383735"/>
              <a:ext cx="3881755" cy="7675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050" dirty="0" smtClean="0"/>
                <a:t>Establish </a:t>
              </a:r>
              <a:r>
                <a:rPr lang="en-US" sz="1050" dirty="0"/>
                <a:t>a collaborative healthcare environment in the Brockton community, where BNHC and Brockton Hospital can use HIE to improve communication and coordinate care for behavioral health patients, despite having different Electronic Health Record (EHR) systems.</a:t>
              </a:r>
              <a:endParaRPr lang="en-US" sz="1050" dirty="0">
                <a:solidFill>
                  <a:srgbClr val="404040"/>
                </a:solidFill>
              </a:endParaRPr>
            </a:p>
          </p:txBody>
        </p:sp>
        <p:sp>
          <p:nvSpPr>
            <p:cNvPr id="12" name="Rectangle 13"/>
            <p:cNvSpPr>
              <a:spLocks noChangeArrowheads="1"/>
            </p:cNvSpPr>
            <p:nvPr/>
          </p:nvSpPr>
          <p:spPr bwMode="auto">
            <a:xfrm>
              <a:off x="762000" y="2926535"/>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5173980"/>
            <a:ext cx="3897630" cy="1175544"/>
            <a:chOff x="762000" y="5402580"/>
            <a:chExt cx="3897630" cy="1175544"/>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7386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smtClean="0">
                  <a:solidFill>
                    <a:srgbClr val="404040"/>
                  </a:solidFill>
                </a:rPr>
                <a:t>Continuity of Care document</a:t>
              </a:r>
            </a:p>
            <a:p>
              <a:pPr marL="171450" indent="-171450">
                <a:buFont typeface="Arial" panose="020B0604020202020204" pitchFamily="34" charset="0"/>
                <a:buChar char="•"/>
              </a:pPr>
              <a:r>
                <a:rPr lang="en-US" sz="1200" dirty="0" smtClean="0">
                  <a:solidFill>
                    <a:srgbClr val="404040"/>
                  </a:solidFill>
                </a:rPr>
                <a:t>Referrals</a:t>
              </a:r>
            </a:p>
            <a:p>
              <a:pPr marL="171450" indent="-171450">
                <a:buFont typeface="Arial" panose="020B0604020202020204" pitchFamily="34" charset="0"/>
                <a:buChar char="•"/>
              </a:pPr>
              <a:r>
                <a:rPr lang="en-US" sz="1200" dirty="0" smtClean="0">
                  <a:solidFill>
                    <a:srgbClr val="404040"/>
                  </a:solidFill>
                </a:rPr>
                <a:t>Discharge Summaries</a:t>
              </a:r>
            </a:p>
            <a:p>
              <a:pPr marL="171450" indent="-171450">
                <a:buFont typeface="Arial" panose="020B0604020202020204" pitchFamily="34" charset="0"/>
                <a:buChar char="•"/>
              </a:pPr>
              <a:r>
                <a:rPr lang="en-US" sz="1200" dirty="0" smtClean="0">
                  <a:solidFill>
                    <a:srgbClr val="404040"/>
                  </a:solidFill>
                </a:rPr>
                <a:t>Patient notes</a:t>
              </a:r>
              <a:endParaRPr lang="en-US" sz="1200" dirty="0">
                <a:solidFill>
                  <a:srgbClr val="404040"/>
                </a:solidFill>
              </a:endParaRPr>
            </a:p>
          </p:txBody>
        </p:sp>
      </p:grpSp>
      <p:grpSp>
        <p:nvGrpSpPr>
          <p:cNvPr id="3" name="Group 2"/>
          <p:cNvGrpSpPr/>
          <p:nvPr/>
        </p:nvGrpSpPr>
        <p:grpSpPr>
          <a:xfrm>
            <a:off x="762000" y="1905000"/>
            <a:ext cx="3897630" cy="632633"/>
            <a:chOff x="762000" y="1905000"/>
            <a:chExt cx="3897630" cy="632633"/>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754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200" dirty="0" smtClean="0">
                  <a:solidFill>
                    <a:srgbClr val="404040"/>
                  </a:solidFill>
                </a:rPr>
                <a:t>Brockton Neighborhood Health Center (BNHC)</a:t>
              </a:r>
              <a:endParaRPr lang="en-US" sz="1200" dirty="0">
                <a:solidFill>
                  <a:srgbClr val="404040"/>
                </a:solidFill>
              </a:endParaRPr>
            </a:p>
          </p:txBody>
        </p:sp>
      </p:grpSp>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48228"/>
                </a:solidFill>
              </a:rPr>
              <a:t>STREAMLINED REFERRAL AND DOCUMENT EXCHANGE </a:t>
            </a:r>
            <a:r>
              <a:rPr lang="en-US" b="1" dirty="0" smtClean="0">
                <a:solidFill>
                  <a:srgbClr val="F48228"/>
                </a:solidFill>
              </a:rPr>
              <a:t/>
            </a:r>
            <a:br>
              <a:rPr lang="en-US" b="1" dirty="0" smtClean="0">
                <a:solidFill>
                  <a:srgbClr val="F48228"/>
                </a:solidFill>
              </a:rPr>
            </a:br>
            <a:r>
              <a:rPr lang="en-US" b="1" dirty="0" smtClean="0">
                <a:solidFill>
                  <a:srgbClr val="F48228"/>
                </a:solidFill>
              </a:rPr>
              <a:t>BETWEEN </a:t>
            </a:r>
            <a:r>
              <a:rPr lang="en-US" b="1" dirty="0">
                <a:solidFill>
                  <a:srgbClr val="F48228"/>
                </a:solidFill>
              </a:rPr>
              <a:t>COMMUNITY HEALTH CENTER AND HOSPITAL</a:t>
            </a:r>
            <a:endParaRPr lang="en-US" sz="1600" dirty="0">
              <a:solidFill>
                <a:srgbClr val="F48228"/>
              </a:solidFill>
            </a:endParaRPr>
          </a:p>
        </p:txBody>
      </p:sp>
      <p:sp>
        <p:nvSpPr>
          <p:cNvPr id="25" name="TextBox 24"/>
          <p:cNvSpPr txBox="1"/>
          <p:nvPr/>
        </p:nvSpPr>
        <p:spPr>
          <a:xfrm>
            <a:off x="9034"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solidFill>
                  <a:srgbClr val="FADB2E"/>
                </a:solidFill>
                <a:hlinkClick r:id="rId3"/>
              </a:rPr>
              <a:t>mehi.masstech.org/Icons</a:t>
            </a:r>
            <a:endParaRPr lang="en-US" sz="900" dirty="0">
              <a:solidFill>
                <a:srgbClr val="FADB2E"/>
              </a:solidFill>
            </a:endParaRPr>
          </a:p>
        </p:txBody>
      </p:sp>
      <p:pic>
        <p:nvPicPr>
          <p:cNvPr id="28" name="Picture 27"/>
          <p:cNvPicPr>
            <a:picLocks noChangeAspect="1"/>
          </p:cNvPicPr>
          <p:nvPr/>
        </p:nvPicPr>
        <p:blipFill>
          <a:blip r:embed="rId4"/>
          <a:srcRect r="-38" b="9999"/>
          <a:stretch>
            <a:fillRect/>
          </a:stretch>
        </p:blipFill>
        <p:spPr>
          <a:xfrm>
            <a:off x="4" y="788670"/>
            <a:ext cx="9159246" cy="45720"/>
          </a:xfrm>
          <a:prstGeom prst="rect">
            <a:avLst/>
          </a:prstGeom>
          <a:effectLst/>
        </p:spPr>
      </p:pic>
      <p:sp>
        <p:nvSpPr>
          <p:cNvPr id="19" name="Oval 18">
            <a:hlinkClick r:id="rId5"/>
          </p:cNvPr>
          <p:cNvSpPr/>
          <p:nvPr/>
        </p:nvSpPr>
        <p:spPr bwMode="auto">
          <a:xfrm>
            <a:off x="8090882"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1" name="TextBox 20">
            <a:hlinkClick r:id="rId5"/>
          </p:cNvPr>
          <p:cNvSpPr txBox="1"/>
          <p:nvPr/>
        </p:nvSpPr>
        <p:spPr>
          <a:xfrm>
            <a:off x="8081825"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26" name="TextBox 25"/>
          <p:cNvSpPr txBox="1"/>
          <p:nvPr/>
        </p:nvSpPr>
        <p:spPr>
          <a:xfrm>
            <a:off x="2926081" y="0"/>
            <a:ext cx="3398519"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CLOSED LOOP REFERRALS</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38407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2">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MeHI-template-setup.thmx</Template>
  <TotalTime>28969</TotalTime>
  <Words>226</Words>
  <Application>Microsoft Office PowerPoint</Application>
  <PresentationFormat>On-screen Show (4:3)</PresentationFormat>
  <Paragraphs>37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ＭＳ Ｐゴシック</vt:lpstr>
      <vt:lpstr>Arial</vt:lpstr>
      <vt:lpstr>Calibri</vt:lpstr>
      <vt:lpstr>Georgia</vt:lpstr>
      <vt:lpstr>Verdana</vt:lpstr>
      <vt:lpstr>Wingdings</vt:lpstr>
      <vt:lpstr>MeHI-template-setup</vt:lpstr>
      <vt:lpstr>PowerPoint Presentation</vt:lpstr>
      <vt:lpstr>PowerPoint Presentation</vt:lpstr>
    </vt:vector>
  </TitlesOfParts>
  <Company>HCI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Tallman</dc:creator>
  <cp:lastModifiedBy>Rik Kerstens</cp:lastModifiedBy>
  <cp:revision>182</cp:revision>
  <cp:lastPrinted>2015-11-30T17:09:42Z</cp:lastPrinted>
  <dcterms:created xsi:type="dcterms:W3CDTF">2013-12-19T15:33:57Z</dcterms:created>
  <dcterms:modified xsi:type="dcterms:W3CDTF">2021-03-23T19:02:44Z</dcterms:modified>
</cp:coreProperties>
</file>